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0" r:id="rId3"/>
    <p:sldId id="261" r:id="rId4"/>
    <p:sldId id="326" r:id="rId5"/>
    <p:sldId id="335" r:id="rId6"/>
    <p:sldId id="336" r:id="rId7"/>
    <p:sldId id="327" r:id="rId8"/>
    <p:sldId id="345" r:id="rId9"/>
    <p:sldId id="257" r:id="rId10"/>
    <p:sldId id="259" r:id="rId11"/>
    <p:sldId id="258" r:id="rId12"/>
    <p:sldId id="339" r:id="rId13"/>
    <p:sldId id="262" r:id="rId14"/>
    <p:sldId id="344" r:id="rId15"/>
    <p:sldId id="294" r:id="rId16"/>
    <p:sldId id="267" r:id="rId17"/>
    <p:sldId id="264" r:id="rId18"/>
    <p:sldId id="289" r:id="rId19"/>
    <p:sldId id="273" r:id="rId20"/>
    <p:sldId id="292" r:id="rId21"/>
    <p:sldId id="265" r:id="rId22"/>
    <p:sldId id="266" r:id="rId23"/>
    <p:sldId id="272" r:id="rId24"/>
    <p:sldId id="270" r:id="rId25"/>
    <p:sldId id="295" r:id="rId26"/>
    <p:sldId id="293" r:id="rId27"/>
    <p:sldId id="298" r:id="rId28"/>
    <p:sldId id="299" r:id="rId29"/>
    <p:sldId id="297" r:id="rId30"/>
    <p:sldId id="300" r:id="rId31"/>
    <p:sldId id="286" r:id="rId32"/>
    <p:sldId id="296" r:id="rId33"/>
    <p:sldId id="304" r:id="rId34"/>
    <p:sldId id="305" r:id="rId35"/>
    <p:sldId id="307" r:id="rId36"/>
    <p:sldId id="314" r:id="rId37"/>
    <p:sldId id="315" r:id="rId38"/>
    <p:sldId id="302" r:id="rId39"/>
    <p:sldId id="301" r:id="rId40"/>
    <p:sldId id="308" r:id="rId41"/>
    <p:sldId id="274" r:id="rId42"/>
    <p:sldId id="275" r:id="rId43"/>
    <p:sldId id="280" r:id="rId44"/>
    <p:sldId id="276" r:id="rId45"/>
    <p:sldId id="277" r:id="rId46"/>
    <p:sldId id="278" r:id="rId47"/>
    <p:sldId id="279" r:id="rId48"/>
    <p:sldId id="309" r:id="rId49"/>
    <p:sldId id="310" r:id="rId50"/>
    <p:sldId id="312" r:id="rId51"/>
    <p:sldId id="329" r:id="rId52"/>
    <p:sldId id="331" r:id="rId53"/>
    <p:sldId id="313" r:id="rId54"/>
    <p:sldId id="281" r:id="rId55"/>
    <p:sldId id="282" r:id="rId56"/>
    <p:sldId id="283" r:id="rId57"/>
    <p:sldId id="316" r:id="rId58"/>
    <p:sldId id="319" r:id="rId59"/>
    <p:sldId id="321" r:id="rId60"/>
    <p:sldId id="325" r:id="rId61"/>
    <p:sldId id="320" r:id="rId62"/>
    <p:sldId id="338" r:id="rId63"/>
    <p:sldId id="343" r:id="rId64"/>
    <p:sldId id="317" r:id="rId65"/>
    <p:sldId id="322" r:id="rId66"/>
    <p:sldId id="323" r:id="rId67"/>
    <p:sldId id="333" r:id="rId68"/>
    <p:sldId id="342" r:id="rId69"/>
    <p:sldId id="340" r:id="rId70"/>
    <p:sldId id="332" r:id="rId71"/>
    <p:sldId id="303" r:id="rId72"/>
    <p:sldId id="341" r:id="rId73"/>
    <p:sldId id="334" r:id="rId74"/>
    <p:sldId id="284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1020C1-93BC-42A7-8DA8-8E39D225C533}">
          <p14:sldIdLst>
            <p14:sldId id="256"/>
            <p14:sldId id="260"/>
            <p14:sldId id="261"/>
            <p14:sldId id="326"/>
            <p14:sldId id="335"/>
            <p14:sldId id="336"/>
            <p14:sldId id="327"/>
            <p14:sldId id="345"/>
            <p14:sldId id="257"/>
            <p14:sldId id="259"/>
            <p14:sldId id="258"/>
            <p14:sldId id="339"/>
            <p14:sldId id="262"/>
            <p14:sldId id="344"/>
            <p14:sldId id="294"/>
            <p14:sldId id="267"/>
            <p14:sldId id="264"/>
            <p14:sldId id="289"/>
            <p14:sldId id="273"/>
            <p14:sldId id="292"/>
            <p14:sldId id="265"/>
            <p14:sldId id="266"/>
            <p14:sldId id="272"/>
            <p14:sldId id="270"/>
            <p14:sldId id="295"/>
            <p14:sldId id="293"/>
            <p14:sldId id="298"/>
            <p14:sldId id="299"/>
            <p14:sldId id="297"/>
            <p14:sldId id="300"/>
            <p14:sldId id="286"/>
            <p14:sldId id="296"/>
            <p14:sldId id="304"/>
            <p14:sldId id="305"/>
            <p14:sldId id="307"/>
            <p14:sldId id="314"/>
            <p14:sldId id="315"/>
            <p14:sldId id="302"/>
            <p14:sldId id="301"/>
            <p14:sldId id="308"/>
            <p14:sldId id="274"/>
            <p14:sldId id="275"/>
            <p14:sldId id="280"/>
            <p14:sldId id="276"/>
            <p14:sldId id="277"/>
            <p14:sldId id="278"/>
            <p14:sldId id="279"/>
            <p14:sldId id="309"/>
            <p14:sldId id="310"/>
            <p14:sldId id="312"/>
            <p14:sldId id="329"/>
            <p14:sldId id="331"/>
            <p14:sldId id="313"/>
            <p14:sldId id="281"/>
            <p14:sldId id="282"/>
            <p14:sldId id="283"/>
            <p14:sldId id="316"/>
            <p14:sldId id="319"/>
            <p14:sldId id="321"/>
            <p14:sldId id="325"/>
            <p14:sldId id="320"/>
            <p14:sldId id="338"/>
            <p14:sldId id="343"/>
            <p14:sldId id="317"/>
            <p14:sldId id="322"/>
            <p14:sldId id="323"/>
            <p14:sldId id="333"/>
            <p14:sldId id="342"/>
            <p14:sldId id="340"/>
            <p14:sldId id="332"/>
            <p14:sldId id="303"/>
            <p14:sldId id="341"/>
            <p14:sldId id="334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hyun" initials="d" lastIdx="1" clrIdx="0">
    <p:extLst>
      <p:ext uri="{19B8F6BF-5375-455C-9EA6-DF929625EA0E}">
        <p15:presenceInfo xmlns:p15="http://schemas.microsoft.com/office/powerpoint/2012/main" userId="dohy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5742" autoAdjust="0"/>
  </p:normalViewPr>
  <p:slideViewPr>
    <p:cSldViewPr snapToGrid="0">
      <p:cViewPr varScale="1">
        <p:scale>
          <a:sx n="61" d="100"/>
          <a:sy n="61" d="100"/>
        </p:scale>
        <p:origin x="63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632"/>
    </p:cViewPr>
  </p:sorterViewPr>
  <p:notesViewPr>
    <p:cSldViewPr snapToGrid="0">
      <p:cViewPr varScale="1">
        <p:scale>
          <a:sx n="74" d="100"/>
          <a:sy n="74" d="100"/>
        </p:scale>
        <p:origin x="29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1-15T00:27:30.25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FAD42-D4C9-4C96-99BA-AB4DCF6EECDE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D3DED9-4646-4977-AEED-00808D501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9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56267-F1F8-48B6-AF16-F773C3EF3F75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85A6B-7012-4728-BB23-9D4992B7CB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6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8584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3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171" y="277814"/>
            <a:ext cx="9146383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3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7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800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7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80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9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6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50D7B-AAA9-49AF-9CC2-8A0F9AE0D746}" type="datetimeFigureOut">
              <a:rPr lang="ko-KR" altLang="en-US" smtClean="0"/>
              <a:t>2015-01-20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438D-6C90-42BF-87B5-6172F385A5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913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1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boot2docker/windows-instal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benkoff/vagrant-docker-example" TargetMode="External"/><Relationship Id="rId2" Type="http://schemas.openxmlformats.org/officeDocument/2006/relationships/hyperlink" Target="https://www.vagrantup.com/download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techblog.netflix.com/2013/01/optimizing-netflix-api.html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citeseerx.ist.psu.edu/viewdoc/download?doi=10.1.1.317.7393&amp;rep=rep1&amp;type=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techblog.netflix.com/2013/01/optimizing-netflix-api.html" TargetMode="External"/><Relationship Id="rId3" Type="http://schemas.openxmlformats.org/officeDocument/2006/relationships/hyperlink" Target="http://projects.spring.io/spring-boot/" TargetMode="External"/><Relationship Id="rId7" Type="http://schemas.openxmlformats.org/officeDocument/2006/relationships/hyperlink" Target="http://www.infoq.com/articles/microservices-intro" TargetMode="External"/><Relationship Id="rId12" Type="http://schemas.openxmlformats.org/officeDocument/2006/relationships/hyperlink" Target="http://www.moreagile.net/2014/10/microservices.html" TargetMode="External"/><Relationship Id="rId2" Type="http://schemas.openxmlformats.org/officeDocument/2006/relationships/hyperlink" Target="http://www.slideshare.net/makingx/spring-boot-spring-bo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pringinpractice.com/2010/07/06/annotation-based-circuit-breakers-with-spring" TargetMode="External"/><Relationship Id="rId11" Type="http://schemas.openxmlformats.org/officeDocument/2006/relationships/hyperlink" Target="http://bcho.tistory.com/948" TargetMode="External"/><Relationship Id="rId5" Type="http://schemas.openxmlformats.org/officeDocument/2006/relationships/hyperlink" Target="http://techblog.netflix.com/2012/12/hystrix-dashboard-and-turbine.htm" TargetMode="External"/><Relationship Id="rId10" Type="http://schemas.openxmlformats.org/officeDocument/2006/relationships/hyperlink" Target="http://www.infoq.com/presentations/Netflix-API-rxjava-hystrix" TargetMode="External"/><Relationship Id="rId4" Type="http://schemas.openxmlformats.org/officeDocument/2006/relationships/hyperlink" Target="http://www.infoq.com/presentations/Micro-Services" TargetMode="External"/><Relationship Id="rId9" Type="http://schemas.openxmlformats.org/officeDocument/2006/relationships/hyperlink" Target="http://www.slideshare.net/michaelneale/microservices-and-functional-programm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  <a:r>
              <a:rPr lang="ko-KR" altLang="en-US" dirty="0" smtClean="0"/>
              <a:t>를 이용해 구현하는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고가용</a:t>
            </a:r>
            <a:r>
              <a:rPr lang="en-US" altLang="ko-KR" dirty="0" smtClean="0"/>
              <a:t>/</a:t>
            </a:r>
            <a:r>
              <a:rPr lang="ko-KR" altLang="en-US" dirty="0" smtClean="0"/>
              <a:t>고확장성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47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Service-oriented architecture</a:t>
            </a:r>
            <a:r>
              <a:rPr lang="ko-KR" altLang="en-US" dirty="0" smtClean="0"/>
              <a:t>와 무엇이 다른가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Microservic</a:t>
            </a:r>
            <a:r>
              <a:rPr lang="ko-KR" altLang="en-US" dirty="0" smtClean="0"/>
              <a:t>는 </a:t>
            </a:r>
            <a:r>
              <a:rPr lang="en-US" altLang="ko-KR" dirty="0"/>
              <a:t>SOA </a:t>
            </a:r>
            <a:r>
              <a:rPr lang="ko-KR" altLang="en-US" dirty="0"/>
              <a:t>구분되기 위한 마케팅적 필요에 의한 선긋기</a:t>
            </a:r>
            <a:endParaRPr lang="en-US" altLang="ko-KR" dirty="0"/>
          </a:p>
          <a:p>
            <a:r>
              <a:rPr lang="ko-KR" altLang="en-US" dirty="0" smtClean="0"/>
              <a:t>동일한 목표점</a:t>
            </a:r>
            <a:endParaRPr lang="en-US" altLang="ko-KR" dirty="0" smtClean="0"/>
          </a:p>
          <a:p>
            <a:r>
              <a:rPr lang="ko-KR" altLang="en-US" dirty="0" smtClean="0"/>
              <a:t>구현에 필요한 기술과 패러다임이 정립되지 않았음</a:t>
            </a:r>
            <a:endParaRPr lang="en-US" altLang="ko-KR" dirty="0" smtClean="0"/>
          </a:p>
          <a:p>
            <a:r>
              <a:rPr lang="ko-KR" altLang="en-US" dirty="0" smtClean="0"/>
              <a:t>성공과 실패의 요인을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구현과 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운영등에 있어서 유용한 경험이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SOA</a:t>
            </a:r>
            <a:r>
              <a:rPr lang="ko-KR" altLang="en-US" dirty="0" smtClean="0"/>
              <a:t>의 사례를 통해 축적되어 있음</a:t>
            </a:r>
            <a:r>
              <a:rPr lang="en-US" altLang="ko-KR" dirty="0" smtClean="0"/>
              <a:t>.</a:t>
            </a:r>
          </a:p>
        </p:txBody>
      </p:sp>
      <p:pic>
        <p:nvPicPr>
          <p:cNvPr id="2050" name="Picture 2" descr="http://1.bp.blogspot.com/-vsqjk9hs6uk/VDpuFpUcavI/AAAAAAAAF5Q/9y2J_FFIRxw/s1600/6a00d8345208e269e2010536b40e94970c-800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45" y="3564578"/>
            <a:ext cx="3476829" cy="260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마이크로서비스의 아홉가지 특징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200" dirty="0" smtClean="0">
                <a:solidFill>
                  <a:schemeClr val="accent1">
                    <a:lumMod val="75000"/>
                  </a:schemeClr>
                </a:solidFill>
              </a:rPr>
              <a:t>http://martinfowler.com/articles/microservices.html</a:t>
            </a:r>
            <a:endParaRPr lang="ko-KR" alt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Componentization via Services / </a:t>
            </a:r>
            <a:r>
              <a:rPr lang="ko-KR" altLang="en-US" dirty="0" smtClean="0"/>
              <a:t>서비스에 의한 컴포넌트화</a:t>
            </a:r>
            <a:endParaRPr lang="en-US" altLang="ko-KR" dirty="0" smtClean="0"/>
          </a:p>
          <a:p>
            <a:r>
              <a:rPr lang="en-US" altLang="ko-KR" dirty="0" smtClean="0"/>
              <a:t>Organized around Business Capabilities / </a:t>
            </a:r>
            <a:r>
              <a:rPr lang="ko-KR" altLang="en-US" dirty="0" smtClean="0"/>
              <a:t>비즈니스 영역에 따른 조직화</a:t>
            </a:r>
            <a:endParaRPr lang="en-US" altLang="ko-KR" dirty="0" smtClean="0"/>
          </a:p>
          <a:p>
            <a:r>
              <a:rPr lang="en-US" altLang="ko-KR" dirty="0" smtClean="0"/>
              <a:t>Products not Projects / </a:t>
            </a:r>
            <a:r>
              <a:rPr lang="ko-KR" altLang="en-US" dirty="0" smtClean="0"/>
              <a:t>프로젝트가 아닌 프로덕트</a:t>
            </a:r>
            <a:endParaRPr lang="en-US" altLang="ko-KR" dirty="0" smtClean="0"/>
          </a:p>
          <a:p>
            <a:r>
              <a:rPr lang="en-US" altLang="ko-KR" dirty="0" smtClean="0"/>
              <a:t>Smart endpoints and dumb pipes / </a:t>
            </a:r>
            <a:r>
              <a:rPr lang="ko-KR" altLang="en-US" dirty="0" smtClean="0"/>
              <a:t> 단순한 어플리케이션간 연동과 파이프처리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유닉스의 철학</a:t>
            </a:r>
            <a:endParaRPr lang="en-US" altLang="ko-KR" dirty="0" smtClean="0"/>
          </a:p>
          <a:p>
            <a:r>
              <a:rPr lang="en-US" altLang="ko-KR" dirty="0" smtClean="0"/>
              <a:t>Decentralized Governance / </a:t>
            </a:r>
            <a:r>
              <a:rPr lang="ko-KR" altLang="en-US" dirty="0" smtClean="0"/>
              <a:t>개발의 분권화</a:t>
            </a:r>
            <a:endParaRPr lang="en-US" altLang="ko-KR" dirty="0" smtClean="0"/>
          </a:p>
          <a:p>
            <a:r>
              <a:rPr lang="en-US" altLang="ko-KR" dirty="0" smtClean="0"/>
              <a:t>Decentralized Data Management / </a:t>
            </a:r>
            <a:r>
              <a:rPr lang="ko-KR" altLang="en-US" dirty="0" smtClean="0"/>
              <a:t>데이터 관리의 분권화 </a:t>
            </a:r>
            <a:r>
              <a:rPr lang="en-US" altLang="ko-KR" dirty="0" smtClean="0"/>
              <a:t>– </a:t>
            </a:r>
            <a:r>
              <a:rPr lang="en-US" altLang="ko-KR" dirty="0"/>
              <a:t>Polyglot </a:t>
            </a:r>
            <a:r>
              <a:rPr lang="en-US" altLang="ko-KR" dirty="0" smtClean="0"/>
              <a:t>Persistence</a:t>
            </a:r>
          </a:p>
          <a:p>
            <a:r>
              <a:rPr lang="en-US" altLang="ko-KR" dirty="0" smtClean="0"/>
              <a:t>Infrastructure Automation / </a:t>
            </a:r>
            <a:r>
              <a:rPr lang="ko-KR" altLang="en-US" dirty="0" smtClean="0"/>
              <a:t>환경구축의 자동화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DevOps</a:t>
            </a:r>
            <a:endParaRPr lang="en-US" altLang="ko-KR" dirty="0" smtClean="0"/>
          </a:p>
          <a:p>
            <a:r>
              <a:rPr lang="en-US" altLang="ko-KR" dirty="0" smtClean="0"/>
              <a:t>Design for failure / </a:t>
            </a:r>
            <a:r>
              <a:rPr lang="ko-KR" altLang="en-US" dirty="0" smtClean="0"/>
              <a:t>장해를 전제로한 설계</a:t>
            </a:r>
            <a:endParaRPr lang="en-US" altLang="ko-KR" dirty="0" smtClean="0"/>
          </a:p>
          <a:p>
            <a:r>
              <a:rPr lang="en-US" altLang="ko-KR" dirty="0" smtClean="0"/>
              <a:t>Evolutionary Design / </a:t>
            </a:r>
            <a:r>
              <a:rPr lang="ko-KR" altLang="en-US" dirty="0" smtClean="0"/>
              <a:t>변화에 대응하는 설계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43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Unix way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86603" y="3185652"/>
            <a:ext cx="891224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800" dirty="0" err="1"/>
              <a:t>ps</a:t>
            </a:r>
            <a:r>
              <a:rPr lang="en-US" altLang="ko-KR" sz="2800" dirty="0"/>
              <a:t> aux | </a:t>
            </a:r>
            <a:r>
              <a:rPr lang="en-US" altLang="ko-KR" sz="2800" dirty="0" err="1"/>
              <a:t>grep</a:t>
            </a:r>
            <a:r>
              <a:rPr lang="en-US" altLang="ko-KR" sz="2800" dirty="0"/>
              <a:t> </a:t>
            </a:r>
            <a:r>
              <a:rPr lang="en-US" altLang="ko-KR" sz="2800" dirty="0" err="1"/>
              <a:t>conky</a:t>
            </a:r>
            <a:r>
              <a:rPr lang="en-US" altLang="ko-KR" sz="2800" dirty="0"/>
              <a:t> | </a:t>
            </a:r>
            <a:r>
              <a:rPr lang="en-US" altLang="ko-KR" sz="2800" dirty="0" err="1"/>
              <a:t>grep</a:t>
            </a:r>
            <a:r>
              <a:rPr lang="en-US" altLang="ko-KR" sz="2800" dirty="0"/>
              <a:t> -v </a:t>
            </a:r>
            <a:r>
              <a:rPr lang="en-US" altLang="ko-KR" sz="2800" dirty="0" err="1"/>
              <a:t>grep</a:t>
            </a:r>
            <a:r>
              <a:rPr lang="en-US" altLang="ko-KR" sz="2800" dirty="0"/>
              <a:t> | </a:t>
            </a:r>
            <a:r>
              <a:rPr lang="en-US" altLang="ko-KR" sz="2800" dirty="0" err="1"/>
              <a:t>awk</a:t>
            </a:r>
            <a:r>
              <a:rPr lang="en-US" altLang="ko-KR" sz="2800" dirty="0"/>
              <a:t> '{print $2}' | </a:t>
            </a:r>
            <a:r>
              <a:rPr lang="en-US" altLang="ko-KR" sz="2800" dirty="0" err="1"/>
              <a:t>xargs</a:t>
            </a:r>
            <a:r>
              <a:rPr lang="en-US" altLang="ko-KR" sz="2800" dirty="0"/>
              <a:t> kill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4894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image.slidesharecdn.com/archforcdmicroservices-140922113137-phpapp01/95/keynote-architecting-for-continuous-delivery-pivotal-cloud-platform-roadshow-17-638.jpg?cb=14151480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4" y="1084262"/>
            <a:ext cx="8184417" cy="46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42243" y="5689600"/>
            <a:ext cx="5825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http://www.slideshare.net/Pivotal/arch-forcd-microservices</a:t>
            </a:r>
          </a:p>
        </p:txBody>
      </p:sp>
    </p:spTree>
    <p:extLst>
      <p:ext uri="{BB962C8B-B14F-4D97-AF65-F5344CB8AC3E}">
        <p14:creationId xmlns:p14="http://schemas.microsoft.com/office/powerpoint/2010/main" val="50626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543" y="1457818"/>
            <a:ext cx="81343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88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Monolithic Architecture</a:t>
            </a:r>
            <a:r>
              <a:rPr lang="ko-KR" altLang="en-US" dirty="0" smtClean="0"/>
              <a:t>의 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단점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심플한 구조</a:t>
            </a:r>
            <a:endParaRPr lang="en-US" altLang="ko-KR" dirty="0"/>
          </a:p>
          <a:p>
            <a:pPr lvl="1"/>
            <a:r>
              <a:rPr lang="ko-KR" altLang="en-US" dirty="0" smtClean="0"/>
              <a:t>간편한 코드관리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간편한 트랜젝션관리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설계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테스트가 간편</a:t>
            </a:r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다중화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</a:t>
            </a:r>
            <a:r>
              <a:rPr lang="en-US" altLang="ko-KR" dirty="0" smtClean="0"/>
              <a:t>/</a:t>
            </a:r>
            <a:r>
              <a:rPr lang="ko-KR" altLang="en-US" dirty="0" smtClean="0"/>
              <a:t>운영 사이클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브런치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테스트 전략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확장성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스케일업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신기술 도입이 어려움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 descr="http://livedoor.blogimg.jp/hacchaka/imgs/f/f/ffc7121d-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796" y="2802194"/>
            <a:ext cx="4212507" cy="33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241869" y="6299464"/>
            <a:ext cx="112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© </a:t>
            </a:r>
            <a:r>
              <a:rPr lang="en-US" altLang="ko-KR" dirty="0" smtClean="0"/>
              <a:t>Sunrise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7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20432" y="552551"/>
            <a:ext cx="6096000" cy="5608857"/>
            <a:chOff x="3038475" y="1001712"/>
            <a:chExt cx="6096000" cy="5608857"/>
          </a:xfrm>
        </p:grpSpPr>
        <p:pic>
          <p:nvPicPr>
            <p:cNvPr id="6146" name="Picture 2" descr="http://thenewstack.io/wp-content/uploads/2014/05/6865783407_6023ee9464_z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475" y="1001712"/>
              <a:ext cx="5905500" cy="496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038475" y="596423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http://thenewstack.io/the-new-stack-podcast-show-2-the-rise-of-microservices-in-the-paas-world/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618271" y="5397910"/>
              <a:ext cx="877163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조합성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73042" y="2517058"/>
              <a:ext cx="1651414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서비스 연결성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37962" y="3260500"/>
              <a:ext cx="140601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느슨한결합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09250" y="2067897"/>
            <a:ext cx="1751086" cy="4555184"/>
            <a:chOff x="10089470" y="2090421"/>
            <a:chExt cx="1751086" cy="4555184"/>
          </a:xfrm>
        </p:grpSpPr>
        <p:pic>
          <p:nvPicPr>
            <p:cNvPr id="6148" name="Picture 4" descr="http://scifianime.ca/wp-content/uploads/2014/08/MG-Force-Impulse-Gundam-a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4"/>
            <a:stretch/>
          </p:blipFill>
          <p:spPr bwMode="auto">
            <a:xfrm>
              <a:off x="10089470" y="4081194"/>
              <a:ext cx="1751086" cy="2195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0717363" y="6276273"/>
              <a:ext cx="11231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/>
                <a:t>© </a:t>
              </a:r>
              <a:r>
                <a:rPr lang="en-US" altLang="ko-KR" dirty="0" smtClean="0"/>
                <a:t>Sunrise</a:t>
              </a:r>
              <a:endParaRPr lang="ko-KR" altLang="en-US" dirty="0"/>
            </a:p>
          </p:txBody>
        </p:sp>
        <p:pic>
          <p:nvPicPr>
            <p:cNvPr id="12" name="Picture 4" descr="http://scifianime.ca/wp-content/uploads/2014/08/MG-Force-Impulse-Gundam-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79"/>
            <a:stretch/>
          </p:blipFill>
          <p:spPr bwMode="auto">
            <a:xfrm>
              <a:off x="10089470" y="2090421"/>
              <a:ext cx="1750919" cy="1990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2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마이크로서비스 구현 예</a:t>
            </a:r>
            <a:r>
              <a:rPr lang="en-US" altLang="ko-KR" dirty="0" smtClean="0"/>
              <a:t>(</a:t>
            </a:r>
            <a:r>
              <a:rPr lang="ko-KR" altLang="en-US" dirty="0" smtClean="0"/>
              <a:t>도메인구성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쇼핑몰 사이트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관리와 인증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 등록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카트 관리와 주문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주문 처리와 배송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구입 후기 관리</a:t>
            </a:r>
            <a:endParaRPr lang="en-US" altLang="ko-KR" dirty="0" smtClean="0"/>
          </a:p>
          <a:p>
            <a:r>
              <a:rPr lang="ko-KR" altLang="en-US" dirty="0" smtClean="0"/>
              <a:t>이 모든처리가 각각 별도의 도메인으로 정의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2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2090" y="1730477"/>
            <a:ext cx="8447101" cy="4611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마이크로서비스 구현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(</a:t>
            </a:r>
            <a:r>
              <a:rPr lang="ko-KR" altLang="en-US" dirty="0" smtClean="0"/>
              <a:t>어플리케이션 구성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4" name="Picture 2" descr="http://www.infoq.com/resource/articles/microservices-intro/en/resources/Fig3-smal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78" y="1905000"/>
            <a:ext cx="478564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46260" y="6331663"/>
            <a:ext cx="494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http://www.infoq.com/articles/microservices-intro</a:t>
            </a:r>
          </a:p>
        </p:txBody>
      </p:sp>
    </p:spTree>
    <p:extLst>
      <p:ext uri="{BB962C8B-B14F-4D97-AF65-F5344CB8AC3E}">
        <p14:creationId xmlns:p14="http://schemas.microsoft.com/office/powerpoint/2010/main" val="40157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마이크로서비스 설계시 고려사항들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기능적합성</a:t>
            </a:r>
            <a:endParaRPr lang="en-US" altLang="ko-KR" dirty="0" smtClean="0"/>
          </a:p>
          <a:p>
            <a:r>
              <a:rPr lang="ko-KR" altLang="en-US" dirty="0" smtClean="0"/>
              <a:t>성능효율성</a:t>
            </a:r>
            <a:endParaRPr lang="en-US" altLang="ko-KR" dirty="0" smtClean="0"/>
          </a:p>
          <a:p>
            <a:r>
              <a:rPr lang="ko-KR" altLang="en-US" dirty="0" smtClean="0"/>
              <a:t>호환성 </a:t>
            </a:r>
            <a:endParaRPr lang="en-US" altLang="ko-KR" dirty="0" smtClean="0"/>
          </a:p>
          <a:p>
            <a:r>
              <a:rPr lang="ko-KR" altLang="en-US" dirty="0" smtClean="0"/>
              <a:t>사용성</a:t>
            </a:r>
            <a:endParaRPr lang="en-US" altLang="ko-KR" dirty="0" smtClean="0"/>
          </a:p>
          <a:p>
            <a:r>
              <a:rPr lang="ko-KR" altLang="en-US" dirty="0" smtClean="0"/>
              <a:t>신뢰성</a:t>
            </a:r>
            <a:endParaRPr lang="en-US" altLang="ko-KR" dirty="0" smtClean="0"/>
          </a:p>
          <a:p>
            <a:r>
              <a:rPr lang="ko-KR" altLang="en-US" dirty="0" smtClean="0"/>
              <a:t>보안</a:t>
            </a:r>
            <a:endParaRPr lang="en-US" altLang="ko-KR" dirty="0" smtClean="0"/>
          </a:p>
          <a:p>
            <a:r>
              <a:rPr lang="ko-KR" altLang="en-US" dirty="0" smtClean="0"/>
              <a:t>유지보수성</a:t>
            </a:r>
            <a:endParaRPr lang="en-US" altLang="ko-KR" dirty="0" smtClean="0"/>
          </a:p>
          <a:p>
            <a:r>
              <a:rPr lang="ko-KR" altLang="en-US" dirty="0" smtClean="0"/>
              <a:t>이식성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71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자기소개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4781" y="1876578"/>
            <a:ext cx="3782465" cy="4486275"/>
          </a:xfrm>
        </p:spPr>
        <p:txBody>
          <a:bodyPr/>
          <a:lstStyle/>
          <a:p>
            <a:r>
              <a:rPr lang="ko-KR" altLang="en-US" dirty="0" smtClean="0"/>
              <a:t>정도현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</a:t>
            </a:r>
            <a:r>
              <a:rPr lang="ko-KR" altLang="en-US" dirty="0" smtClean="0"/>
              <a:t>컨설턴트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아키텍트</a:t>
            </a:r>
            <a:endParaRPr lang="en-US" altLang="ko-KR" dirty="0" smtClean="0"/>
          </a:p>
          <a:p>
            <a:pPr lvl="1"/>
            <a:r>
              <a:rPr lang="ko-KR" altLang="en-US" dirty="0"/>
              <a:t>일본 </a:t>
            </a:r>
            <a:r>
              <a:rPr lang="ja-JP" altLang="en-US" dirty="0"/>
              <a:t>豆蔵 </a:t>
            </a:r>
            <a:r>
              <a:rPr lang="en-US" altLang="ja-JP" dirty="0" err="1" smtClean="0"/>
              <a:t>Mamezou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Blog : moreagile.net</a:t>
            </a:r>
          </a:p>
          <a:p>
            <a:pPr lvl="1"/>
            <a:r>
              <a:rPr lang="en-US" altLang="ko-KR" dirty="0" err="1" smtClean="0"/>
              <a:t>InfoQ</a:t>
            </a:r>
            <a:r>
              <a:rPr lang="en-US" altLang="ko-KR" dirty="0" smtClean="0"/>
              <a:t> Japan </a:t>
            </a:r>
            <a:r>
              <a:rPr lang="ko-KR" altLang="en-US" dirty="0" smtClean="0"/>
              <a:t>필진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QCon2015 </a:t>
            </a:r>
            <a:r>
              <a:rPr lang="ko-KR" altLang="en-US" dirty="0" smtClean="0"/>
              <a:t>준비위원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SSAG </a:t>
            </a:r>
            <a:r>
              <a:rPr lang="ko-KR" altLang="en-US" dirty="0" smtClean="0"/>
              <a:t>운영진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985" y="5105518"/>
            <a:ext cx="928763" cy="92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" t="2917" r="6726" b="29583"/>
          <a:stretch/>
        </p:blipFill>
        <p:spPr>
          <a:xfrm>
            <a:off x="10399719" y="4119716"/>
            <a:ext cx="1058486" cy="98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65" y="5105518"/>
            <a:ext cx="933610" cy="933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07605" y="6039128"/>
            <a:ext cx="358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Powered by </a:t>
            </a:r>
            <a:r>
              <a:rPr lang="ko-KR" altLang="en-US" dirty="0" smtClean="0"/>
              <a:t>wonderboyfactory.com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8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8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도메인 주도 설계</a:t>
            </a:r>
            <a:r>
              <a:rPr lang="en-US" altLang="ko-KR" dirty="0" smtClean="0"/>
              <a:t>Domain-Driven Design</a:t>
            </a:r>
            <a:endParaRPr lang="ko-KR" altLang="en-US" dirty="0"/>
          </a:p>
        </p:txBody>
      </p:sp>
      <p:pic>
        <p:nvPicPr>
          <p:cNvPr id="4100" name="Picture 4" descr="http://1.bp.blogspot.com/-rcUndvJ2qX8/U18d-TXDANI/AAAAAAAAC2w/Ls0m7FH50pc/s1600/KOR978899293985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84" y="1948279"/>
            <a:ext cx="339891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ecx.images-amazon.com/images/I/51sZW87slR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59" y="1968500"/>
            <a:ext cx="3209925" cy="424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플라톤의 이데아 모델</a:t>
            </a:r>
            <a:endParaRPr lang="ko-KR" altLang="en-US" dirty="0"/>
          </a:p>
        </p:txBody>
      </p:sp>
      <p:pic>
        <p:nvPicPr>
          <p:cNvPr id="5122" name="Picture 2" descr="http://3.bp.blogspot.com/-4PWOGLnLAGs/U17y-sDgk-I/AAAAAAAAC1Y/kFnlUFkMolU/s1600/ghos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90500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18405" y="6172200"/>
            <a:ext cx="358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Powered by </a:t>
            </a:r>
            <a:r>
              <a:rPr lang="ko-KR" altLang="en-US" dirty="0" smtClean="0"/>
              <a:t>wonderboyfactory.com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4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DDD</a:t>
            </a:r>
            <a:r>
              <a:rPr lang="ko-KR" altLang="en-US" dirty="0" smtClean="0"/>
              <a:t>에서 얻을 수 있는 해법들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단위로 서비스를 구성할 것인가</a:t>
            </a:r>
            <a:r>
              <a:rPr lang="en-US" altLang="ko-KR" dirty="0" smtClean="0"/>
              <a:t>? – Context Boundary</a:t>
            </a:r>
          </a:p>
          <a:p>
            <a:r>
              <a:rPr lang="ko-KR" altLang="en-US" dirty="0" smtClean="0"/>
              <a:t>서비스의 결합 </a:t>
            </a:r>
            <a:r>
              <a:rPr lang="en-US" altLang="ko-KR" dirty="0" smtClean="0"/>
              <a:t>– Aggregate</a:t>
            </a:r>
          </a:p>
          <a:p>
            <a:r>
              <a:rPr lang="ko-KR" altLang="en-US" dirty="0" smtClean="0"/>
              <a:t>변화에 강한 설계 </a:t>
            </a:r>
            <a:r>
              <a:rPr lang="en-US" altLang="ko-KR" dirty="0" smtClean="0"/>
              <a:t>– Supple Design</a:t>
            </a:r>
          </a:p>
          <a:p>
            <a:r>
              <a:rPr lang="ko-KR" altLang="en-US" dirty="0" smtClean="0"/>
              <a:t>레거시 시스템의 단계적 폐기</a:t>
            </a:r>
            <a:endParaRPr lang="en-US" altLang="ko-KR" dirty="0" smtClean="0"/>
          </a:p>
          <a:p>
            <a:r>
              <a:rPr lang="ko-KR" altLang="en-US" dirty="0" smtClean="0"/>
              <a:t>리팩터링 전략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9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domainlanguage.com/ddd/whirlpool/model_exploration_cycle_v2010-06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7" y="774988"/>
            <a:ext cx="6849756" cy="54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7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2063585" y="2968677"/>
            <a:ext cx="9146380" cy="10207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Domain Model </a:t>
            </a:r>
            <a:r>
              <a:rPr lang="ko-KR" altLang="en-US" dirty="0" smtClean="0"/>
              <a:t>정제과정의 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200" dirty="0" smtClean="0">
                <a:solidFill>
                  <a:schemeClr val="accent1"/>
                </a:solidFill>
              </a:rPr>
              <a:t>http://agiledata.org/essays/agileDataModeling.html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sz="3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Docker</a:t>
            </a:r>
            <a:endParaRPr lang="en-US" altLang="ko-KR" sz="3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5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마이크로서비스 설계시 고려사항들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기능적합성</a:t>
            </a:r>
            <a:endParaRPr lang="en-US" altLang="ko-KR" dirty="0" smtClean="0"/>
          </a:p>
          <a:p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성능효율성</a:t>
            </a:r>
            <a:endParaRPr lang="en-US" altLang="ko-KR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dirty="0" smtClean="0"/>
              <a:t>호환성 </a:t>
            </a:r>
            <a:endParaRPr lang="en-US" altLang="ko-KR" dirty="0" smtClean="0"/>
          </a:p>
          <a:p>
            <a:r>
              <a:rPr lang="ko-KR" altLang="en-US" dirty="0" smtClean="0"/>
              <a:t>사용성</a:t>
            </a:r>
            <a:endParaRPr lang="en-US" altLang="ko-KR" dirty="0" smtClean="0"/>
          </a:p>
          <a:p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신뢰성</a:t>
            </a:r>
            <a:endParaRPr lang="en-US" altLang="ko-KR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dirty="0" smtClean="0"/>
              <a:t>보안</a:t>
            </a:r>
            <a:endParaRPr lang="en-US" altLang="ko-KR" dirty="0" smtClean="0"/>
          </a:p>
          <a:p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유지보수성</a:t>
            </a:r>
            <a:endParaRPr lang="en-US" altLang="ko-KR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ko-KR" altLang="en-US" dirty="0" smtClean="0"/>
              <a:t>이식성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3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마이크로서비스</a:t>
            </a:r>
            <a:r>
              <a:rPr lang="ko-KR" altLang="en-US" dirty="0"/>
              <a:t>의</a:t>
            </a:r>
            <a:r>
              <a:rPr lang="ko-KR" altLang="en-US" dirty="0" smtClean="0"/>
              <a:t> 구성예</a:t>
            </a:r>
            <a:r>
              <a:rPr lang="en-US" altLang="ko-KR" dirty="0" smtClean="0"/>
              <a:t>(Netflix)</a:t>
            </a:r>
            <a:endParaRPr lang="ko-KR" altLang="en-US" dirty="0"/>
          </a:p>
        </p:txBody>
      </p:sp>
      <p:pic>
        <p:nvPicPr>
          <p:cNvPr id="18434" name="Picture 2" descr="http://3.bp.blogspot.com/-TfBiPo_R5VY/UP20MBkOETI/AAAAAAAAABs/urVY-eAfOEY/s1600/netflix_topolog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444" y="1986116"/>
            <a:ext cx="8795196" cy="419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54477" y="6177577"/>
            <a:ext cx="7669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http://techblog.netflix.com/2013/01/announcing-ribbon-tying-netflix-mid.html</a:t>
            </a:r>
          </a:p>
        </p:txBody>
      </p:sp>
    </p:spTree>
    <p:extLst>
      <p:ext uri="{BB962C8B-B14F-4D97-AF65-F5344CB8AC3E}">
        <p14:creationId xmlns:p14="http://schemas.microsoft.com/office/powerpoint/2010/main" val="20077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VMs</a:t>
            </a:r>
            <a:r>
              <a:rPr lang="ko-KR" altLang="en-US" dirty="0" smtClean="0"/>
              <a:t>의 문제점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가상환경 서버라고는 해도 환경변수나 언어버전</a:t>
            </a:r>
            <a:r>
              <a:rPr lang="en-US" altLang="ko-KR" dirty="0"/>
              <a:t>, </a:t>
            </a:r>
            <a:r>
              <a:rPr lang="ko-KR" altLang="en-US" dirty="0"/>
              <a:t>라이브러리 버전이 달라 어플리케이션이 동장을 하지 않는다</a:t>
            </a:r>
          </a:p>
          <a:p>
            <a:r>
              <a:rPr lang="ko-KR" altLang="en-US" dirty="0"/>
              <a:t>개발환경에서는 잘 움직이다가도 프로덕션 환경에서 제대로 움직이지 않는다</a:t>
            </a:r>
          </a:p>
          <a:p>
            <a:r>
              <a:rPr lang="ko-KR" altLang="en-US" dirty="0"/>
              <a:t>기존환경의 가동을 중단시키지 않으면서도 새로운 어플리케이션이나 기능을 </a:t>
            </a:r>
            <a:r>
              <a:rPr lang="ko-KR" altLang="en-US" dirty="0" smtClean="0"/>
              <a:t>추가하는데 제약이 있음</a:t>
            </a:r>
            <a:endParaRPr lang="en-US" altLang="ko-KR" dirty="0"/>
          </a:p>
          <a:p>
            <a:pPr lvl="1"/>
            <a:r>
              <a:rPr lang="en-US" altLang="ko-KR" dirty="0" smtClean="0"/>
              <a:t>OS</a:t>
            </a:r>
            <a:r>
              <a:rPr lang="ko-KR" altLang="en-US" dirty="0" smtClean="0"/>
              <a:t> 업데이트시에 인스턴스 </a:t>
            </a:r>
            <a:r>
              <a:rPr lang="en-US" altLang="ko-KR" dirty="0" smtClean="0"/>
              <a:t>reboot</a:t>
            </a:r>
            <a:r>
              <a:rPr lang="ko-KR" altLang="en-US" dirty="0" smtClean="0"/>
              <a:t>가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55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dirty="0" err="1" smtClean="0"/>
              <a:t>Api</a:t>
            </a:r>
            <a:r>
              <a:rPr lang="en-US" altLang="ko-KR" dirty="0" smtClean="0"/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85364" y="757084"/>
            <a:ext cx="6334580" cy="52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ko-KR" altLang="en-US" dirty="0" smtClean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구글이 </a:t>
            </a:r>
            <a:r>
              <a:rPr lang="en-US" altLang="ko-KR" dirty="0" smtClean="0"/>
              <a:t>LXC(Linux Containers)</a:t>
            </a:r>
            <a:r>
              <a:rPr lang="ko-KR" altLang="en-US" dirty="0" smtClean="0"/>
              <a:t>호환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가상화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컨테이너를 구동하기 위한 플랫폼</a:t>
            </a:r>
            <a:endParaRPr lang="en-US" altLang="ko-KR" dirty="0" smtClean="0"/>
          </a:p>
          <a:p>
            <a:r>
              <a:rPr lang="ko-KR" altLang="en-US" dirty="0"/>
              <a:t>컨테이너란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프로그램이 작동하기 위한 최소한의 요소들을 묶은 패키지</a:t>
            </a:r>
            <a:endParaRPr lang="en-US" altLang="ko-KR" dirty="0"/>
          </a:p>
          <a:p>
            <a:r>
              <a:rPr lang="en-US" altLang="ko-KR" dirty="0"/>
              <a:t>Solomon </a:t>
            </a:r>
            <a:r>
              <a:rPr lang="en-US" altLang="ko-KR" dirty="0" err="1" smtClean="0"/>
              <a:t>Hykes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dotCloud</a:t>
            </a:r>
            <a:r>
              <a:rPr lang="ko-KR" altLang="en-US" dirty="0" smtClean="0"/>
              <a:t>사의 내부프로젝트로 시작</a:t>
            </a:r>
            <a:endParaRPr lang="en-US" altLang="ko-KR" dirty="0" smtClean="0"/>
          </a:p>
          <a:p>
            <a:r>
              <a:rPr lang="en-US" altLang="ko-KR" dirty="0" smtClean="0"/>
              <a:t>2013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월에 오픈소스 공개</a:t>
            </a:r>
            <a:r>
              <a:rPr lang="en-US" altLang="ko-KR" dirty="0" smtClean="0"/>
              <a:t>. 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0.9</a:t>
            </a:r>
            <a:r>
              <a:rPr lang="ko-KR" altLang="en-US" dirty="0" smtClean="0"/>
              <a:t>버전 릴리즈</a:t>
            </a:r>
            <a:endParaRPr lang="en-US" altLang="ko-KR" dirty="0" smtClean="0"/>
          </a:p>
          <a:p>
            <a:r>
              <a:rPr lang="en-US" altLang="ko-KR" dirty="0" smtClean="0"/>
              <a:t>Go</a:t>
            </a:r>
            <a:r>
              <a:rPr lang="ko-KR" altLang="en-US" dirty="0" smtClean="0"/>
              <a:t>언어로 작성</a:t>
            </a:r>
            <a:endParaRPr lang="en-US" altLang="ko-KR" dirty="0" smtClean="0"/>
          </a:p>
          <a:p>
            <a:r>
              <a:rPr lang="ko-KR" altLang="en-US" dirty="0" smtClean="0"/>
              <a:t>다양한 통합 지원</a:t>
            </a:r>
            <a:endParaRPr lang="en-US" altLang="ko-KR" dirty="0"/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/>
              <a:t>Cloud </a:t>
            </a:r>
            <a:r>
              <a:rPr lang="en-US" altLang="ko-KR" dirty="0" smtClean="0"/>
              <a:t>Platform, Amazon </a:t>
            </a:r>
            <a:r>
              <a:rPr lang="en-US" altLang="ko-KR" dirty="0"/>
              <a:t>Web </a:t>
            </a:r>
            <a:r>
              <a:rPr lang="en-US" altLang="ko-KR" dirty="0" smtClean="0"/>
              <a:t>Services, </a:t>
            </a:r>
            <a:r>
              <a:rPr lang="en-US" altLang="ko-KR" dirty="0" err="1" smtClean="0"/>
              <a:t>Ansible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CFEngine</a:t>
            </a:r>
            <a:r>
              <a:rPr lang="en-US" altLang="ko-KR" dirty="0" smtClean="0"/>
              <a:t>, Chef, Jenkins, </a:t>
            </a:r>
            <a:r>
              <a:rPr lang="en-US" altLang="ko-KR" dirty="0"/>
              <a:t>Microsoft </a:t>
            </a:r>
            <a:r>
              <a:rPr lang="en-US" altLang="ko-KR" dirty="0" smtClean="0"/>
              <a:t>Azure, </a:t>
            </a:r>
            <a:r>
              <a:rPr lang="en-US" altLang="ko-KR" dirty="0" err="1"/>
              <a:t>OpenStack</a:t>
            </a:r>
            <a:r>
              <a:rPr lang="en-US" altLang="ko-KR" dirty="0"/>
              <a:t> </a:t>
            </a:r>
            <a:r>
              <a:rPr lang="en-US" altLang="ko-KR" dirty="0" err="1" smtClean="0"/>
              <a:t>Nova,OpenSVC</a:t>
            </a:r>
            <a:r>
              <a:rPr lang="en-US" altLang="ko-KR" dirty="0" smtClean="0"/>
              <a:t>, Puppet, Salt, </a:t>
            </a:r>
            <a:r>
              <a:rPr lang="en-US" altLang="ko-KR" dirty="0"/>
              <a:t>and </a:t>
            </a:r>
            <a:r>
              <a:rPr lang="en-US" altLang="ko-KR" dirty="0" smtClean="0"/>
              <a:t>Vagrant. (Wikipedia)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45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1.bp.blogspot.com/-tPHUV1Jiwzg/U7c2GUfrApI/AAAAAAAAFGM/ctStQv3DKCs/s1600/Screenshot_from_docker.io_ab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25" y="1136258"/>
            <a:ext cx="7415274" cy="47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벤치마크 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종료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sz="2000" dirty="0"/>
              <a:t>http://</a:t>
            </a:r>
            <a:r>
              <a:rPr lang="ko-KR" altLang="en-US" sz="2000" dirty="0" smtClean="0"/>
              <a:t>www.slideshare.net/Flux7Labs/performance-of-docker-vs-vms</a:t>
            </a:r>
            <a:endParaRPr lang="ko-KR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566" y="2290916"/>
            <a:ext cx="7658799" cy="31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벤치마크 </a:t>
            </a:r>
            <a:r>
              <a:rPr lang="ko-KR" altLang="en-US" dirty="0"/>
              <a:t>결과</a:t>
            </a:r>
            <a:r>
              <a:rPr lang="en-US" altLang="ko-KR" dirty="0" smtClean="0"/>
              <a:t>(I/O)</a:t>
            </a:r>
            <a:br>
              <a:rPr lang="en-US" altLang="ko-KR" dirty="0" smtClean="0"/>
            </a:br>
            <a:r>
              <a:rPr lang="ko-KR" altLang="en-US" sz="1300" dirty="0">
                <a:latin typeface="+mn-ea"/>
                <a:ea typeface="+mn-ea"/>
              </a:rPr>
              <a:t>http://domino.research.ibm.com/library/cyberdig.nsf/papers/0929052195DD819C85257D2300681E7B/$</a:t>
            </a:r>
            <a:r>
              <a:rPr lang="ko-KR" altLang="en-US" sz="1300" dirty="0" smtClean="0">
                <a:latin typeface="+mn-ea"/>
                <a:ea typeface="+mn-ea"/>
              </a:rPr>
              <a:t>File/rc25482.pdf</a:t>
            </a:r>
            <a:endParaRPr lang="ko-KR" altLang="en-US" sz="1300" dirty="0">
              <a:latin typeface="+mn-ea"/>
              <a:ea typeface="+mn-e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429" y="2150807"/>
            <a:ext cx="4086532" cy="3256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561" y="2150807"/>
            <a:ext cx="3715630" cy="34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벤치마크 결과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Throughput)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1300" dirty="0">
                <a:latin typeface="+mn-ea"/>
                <a:ea typeface="+mn-ea"/>
              </a:rPr>
              <a:t>http://domino.research.ibm.com/library/cyberdig.nsf/papers/0929052195DD819C85257D2300681E7B/$File/rc25482.pdf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458" y="2005781"/>
            <a:ext cx="6905519" cy="3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ko-KR" altLang="en-US" dirty="0" smtClean="0"/>
              <a:t>의 이점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b="1" dirty="0"/>
              <a:t>application-centric</a:t>
            </a:r>
            <a:r>
              <a:rPr lang="en-US" altLang="ko-KR" dirty="0" smtClean="0"/>
              <a:t>:</a:t>
            </a:r>
            <a:r>
              <a:rPr lang="ko-KR" altLang="en-US" dirty="0" smtClean="0"/>
              <a:t>어플리케이션 중심</a:t>
            </a:r>
            <a:endParaRPr lang="en-US" altLang="ko-KR" dirty="0" smtClean="0"/>
          </a:p>
          <a:p>
            <a:pPr fontAlgn="base"/>
            <a:r>
              <a:rPr lang="en-US" altLang="ko-KR" b="1" dirty="0" smtClean="0"/>
              <a:t>portability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한번의 빌드로 모든곳에서 동일한 작동을 보장</a:t>
            </a:r>
            <a:endParaRPr lang="en-US" altLang="ko-KR" dirty="0" smtClean="0"/>
          </a:p>
          <a:p>
            <a:pPr fontAlgn="base"/>
            <a:r>
              <a:rPr lang="en-US" altLang="ko-KR" b="1" dirty="0" smtClean="0"/>
              <a:t>versioning</a:t>
            </a:r>
            <a:r>
              <a:rPr lang="en-US" altLang="ko-KR" dirty="0"/>
              <a:t>: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와 닮아 있는 이미지 버전 관리 기능</a:t>
            </a:r>
            <a:endParaRPr lang="en-US" altLang="ko-KR" dirty="0" smtClean="0"/>
          </a:p>
          <a:p>
            <a:pPr fontAlgn="base"/>
            <a:r>
              <a:rPr lang="en-US" altLang="ko-KR" b="1" dirty="0" smtClean="0"/>
              <a:t>automation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편리한 툴을 이용한 자동화</a:t>
            </a:r>
            <a:endParaRPr lang="en-US" altLang="ko-KR" dirty="0" smtClean="0"/>
          </a:p>
          <a:p>
            <a:pPr fontAlgn="base"/>
            <a:r>
              <a:rPr lang="en-US" altLang="ko-KR" b="1" dirty="0" smtClean="0"/>
              <a:t>sharing</a:t>
            </a:r>
            <a:r>
              <a:rPr lang="en-US" altLang="ko-KR" dirty="0"/>
              <a:t>: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Hub</a:t>
            </a:r>
            <a:r>
              <a:rPr lang="ko-KR" altLang="en-US" dirty="0" smtClean="0"/>
              <a:t>를 이용해 이미지를 자유롭게 공유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https</a:t>
            </a:r>
            <a:r>
              <a:rPr lang="en-US" altLang="ko-KR" dirty="0"/>
              <a:t>://hub.docker.com/</a:t>
            </a:r>
          </a:p>
          <a:p>
            <a:pPr fontAlgn="base"/>
            <a:r>
              <a:rPr lang="en-US" altLang="ko-KR" b="1" dirty="0" smtClean="0"/>
              <a:t>reusability</a:t>
            </a:r>
            <a:r>
              <a:rPr lang="en-US" altLang="ko-KR" dirty="0"/>
              <a:t>: </a:t>
            </a:r>
            <a:r>
              <a:rPr lang="ko-KR" altLang="en-US" dirty="0" smtClean="0"/>
              <a:t>만들어진 이미지는 여러가지 목적으로 재 사용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9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hub</a:t>
            </a:r>
            <a:r>
              <a:rPr lang="ko-KR" altLang="en-US" dirty="0" smtClean="0"/>
              <a:t>의 공식 저장소들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83" y="1699406"/>
            <a:ext cx="949775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Docker</a:t>
            </a:r>
            <a:r>
              <a:rPr lang="ko-KR" altLang="en-US" dirty="0" smtClean="0"/>
              <a:t>맛보기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Boot2Docker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github.com/boot2docker/windows-installer</a:t>
            </a:r>
            <a:endParaRPr lang="en-US" altLang="ko-KR" dirty="0"/>
          </a:p>
          <a:p>
            <a:r>
              <a:rPr lang="ko-KR" altLang="en-US" dirty="0" smtClean="0"/>
              <a:t>바탕화면에서 </a:t>
            </a:r>
            <a:r>
              <a:rPr lang="en-US" altLang="ko-KR" dirty="0" smtClean="0"/>
              <a:t>Boot2Docker Start</a:t>
            </a:r>
            <a:r>
              <a:rPr lang="ko-KR" altLang="en-US" dirty="0" smtClean="0"/>
              <a:t>를 실행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marL="274320" lvl="1" indent="0">
              <a:buNone/>
            </a:pPr>
            <a:endParaRPr lang="en-US" altLang="ko-KR" dirty="0" smtClean="0"/>
          </a:p>
          <a:p>
            <a:pPr marL="274320" lvl="1" indent="0">
              <a:buNone/>
            </a:pP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16" y="3321240"/>
            <a:ext cx="838317" cy="943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338" y="3321240"/>
            <a:ext cx="3976983" cy="25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Vagrant</a:t>
            </a:r>
            <a:r>
              <a:rPr lang="ko-KR" altLang="en-US" dirty="0" smtClean="0"/>
              <a:t>를 이용한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이미지 실행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Vagrant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VM</a:t>
            </a:r>
            <a:r>
              <a:rPr lang="ko-KR" altLang="en-US" dirty="0" smtClean="0"/>
              <a:t>관리용 툴 </a:t>
            </a:r>
            <a:r>
              <a:rPr lang="en-US" altLang="ko-KR" dirty="0" smtClean="0"/>
              <a:t>(VM</a:t>
            </a:r>
            <a:r>
              <a:rPr lang="ko-KR" altLang="en-US" dirty="0" smtClean="0"/>
              <a:t>판 </a:t>
            </a:r>
            <a:r>
              <a:rPr lang="en-US" altLang="ko-KR" dirty="0" smtClean="0"/>
              <a:t>maven)</a:t>
            </a:r>
          </a:p>
          <a:p>
            <a:r>
              <a:rPr lang="en-US" altLang="ko-KR" dirty="0" smtClean="0"/>
              <a:t>Vagrant</a:t>
            </a:r>
            <a:r>
              <a:rPr lang="ko-KR" altLang="en-US" dirty="0" smtClean="0"/>
              <a:t>를 설치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www.vagrantup.com/downloads.html</a:t>
            </a:r>
            <a:endParaRPr lang="en-US" altLang="ko-KR" dirty="0"/>
          </a:p>
          <a:p>
            <a:r>
              <a:rPr lang="en-US" altLang="ko-KR" dirty="0" err="1" smtClean="0"/>
              <a:t>Github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이미지와 </a:t>
            </a:r>
            <a:r>
              <a:rPr lang="en-US" altLang="ko-KR" dirty="0" smtClean="0"/>
              <a:t>vagrant </a:t>
            </a:r>
            <a:r>
              <a:rPr lang="ko-KR" altLang="en-US" dirty="0" smtClean="0"/>
              <a:t>설정 샘플을 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github.com/bubenkoff/vagrant-docker-example</a:t>
            </a:r>
            <a:endParaRPr lang="en-US" altLang="ko-KR" dirty="0" smtClean="0"/>
          </a:p>
          <a:p>
            <a:r>
              <a:rPr lang="en-US" altLang="ko-KR" dirty="0" smtClean="0"/>
              <a:t>Vagrant</a:t>
            </a:r>
            <a:r>
              <a:rPr lang="ko-KR" altLang="en-US" dirty="0"/>
              <a:t> </a:t>
            </a:r>
            <a:r>
              <a:rPr lang="ko-KR" altLang="en-US" dirty="0" smtClean="0"/>
              <a:t>명령어로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이미지 실행</a:t>
            </a: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 smtClean="0"/>
              <a:t>&gt; vagrant up</a:t>
            </a:r>
          </a:p>
          <a:p>
            <a:pPr marL="274320" lvl="1" indent="0">
              <a:buNone/>
            </a:pPr>
            <a:r>
              <a:rPr lang="en-US" altLang="ko-KR" dirty="0" smtClean="0"/>
              <a:t>&gt; vagrant </a:t>
            </a:r>
            <a:r>
              <a:rPr lang="en-US" altLang="ko-KR" dirty="0" err="1" smtClean="0"/>
              <a:t>ssh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74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오늘날의 소프트웨어들의 도전 과제들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갈수록 복잡해지는 비즈니스</a:t>
            </a:r>
            <a:endParaRPr lang="en-US" altLang="ko-KR" dirty="0" smtClean="0"/>
          </a:p>
          <a:p>
            <a:r>
              <a:rPr lang="ko-KR" altLang="en-US" dirty="0" smtClean="0"/>
              <a:t>짧아지는 기술 수명 주기</a:t>
            </a:r>
            <a:endParaRPr lang="en-US" altLang="ko-KR" dirty="0" smtClean="0"/>
          </a:p>
          <a:p>
            <a:r>
              <a:rPr lang="ko-KR" altLang="en-US" dirty="0" smtClean="0"/>
              <a:t>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구 기술이 공존하는 상황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Spring Boot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0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Boot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Spring Framework</a:t>
            </a:r>
            <a:r>
              <a:rPr lang="ko-KR" altLang="en-US" dirty="0" smtClean="0"/>
              <a:t>를 이용해 어플리케이션을 간단하게 만들기 위한 플랫폼</a:t>
            </a:r>
            <a:endParaRPr lang="en-US" altLang="ko-KR" dirty="0" smtClean="0"/>
          </a:p>
          <a:p>
            <a:r>
              <a:rPr lang="en-US" altLang="ko-KR" dirty="0" smtClean="0"/>
              <a:t>Rails</a:t>
            </a:r>
            <a:r>
              <a:rPr lang="ko-KR" altLang="en-US" dirty="0" smtClean="0"/>
              <a:t>의 영향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Spring </a:t>
            </a:r>
            <a:r>
              <a:rPr lang="en-US" altLang="ko-KR" dirty="0" err="1" smtClean="0"/>
              <a:t>Roo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Spring Boot</a:t>
            </a:r>
            <a:endParaRPr lang="en-US" altLang="ko-KR" dirty="0"/>
          </a:p>
          <a:p>
            <a:r>
              <a:rPr lang="ko-KR" altLang="en-US" dirty="0" smtClean="0"/>
              <a:t>모던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어플리케이션을 간단하게 구축 가능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3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Spring Boot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미리 준비된 모던자바 어플리케이션 조합을 사용 가능</a:t>
            </a:r>
            <a:endParaRPr lang="en-US" altLang="ko-KR" dirty="0" smtClean="0"/>
          </a:p>
          <a:p>
            <a:r>
              <a:rPr lang="ko-KR" altLang="en-US" dirty="0" smtClean="0"/>
              <a:t>의존라이브러리를 포함시키는 것 만으로도 자동적으로 설정이 정해짐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Spring, SQL, </a:t>
            </a:r>
            <a:r>
              <a:rPr lang="en-US" altLang="ko-KR" dirty="0" err="1" smtClean="0"/>
              <a:t>NoSQL</a:t>
            </a:r>
            <a:r>
              <a:rPr lang="en-US" altLang="ko-KR" dirty="0" smtClean="0"/>
              <a:t>, JMS …</a:t>
            </a:r>
          </a:p>
          <a:p>
            <a:r>
              <a:rPr lang="ko-KR" altLang="en-US" dirty="0" smtClean="0"/>
              <a:t>임베디드 톰캣을 내장하여 간편하게 실행이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Production Jar </a:t>
            </a:r>
            <a:r>
              <a:rPr lang="ko-KR" altLang="en-US" dirty="0" smtClean="0"/>
              <a:t>생성기능</a:t>
            </a:r>
            <a:endParaRPr lang="en-US" altLang="ko-KR" dirty="0" smtClean="0"/>
          </a:p>
          <a:p>
            <a:r>
              <a:rPr lang="ko-KR" altLang="en-US" dirty="0" smtClean="0"/>
              <a:t>간편하고 빠르게 작은 규모의 어플리케이션을 빠르게 개발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배포하는데 특화되어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9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메모리사용량 비교</a:t>
            </a:r>
            <a:endParaRPr lang="ko-KR" altLang="en-US" dirty="0"/>
          </a:p>
        </p:txBody>
      </p:sp>
      <p:pic>
        <p:nvPicPr>
          <p:cNvPr id="11268" name="Picture 4" descr="Memory overhea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02" y="1946786"/>
            <a:ext cx="7288400" cy="438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- Maven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&lt;parent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groupId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 err="1">
                <a:latin typeface="+mn-ea"/>
              </a:rPr>
              <a:t>org.springframework.boot</a:t>
            </a:r>
            <a:r>
              <a:rPr lang="en-US" altLang="ko-KR" dirty="0">
                <a:latin typeface="+mn-ea"/>
              </a:rPr>
              <a:t>&lt;/</a:t>
            </a:r>
            <a:r>
              <a:rPr lang="en-US" altLang="ko-KR" dirty="0" err="1">
                <a:latin typeface="+mn-ea"/>
              </a:rPr>
              <a:t>groupId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artifactId</a:t>
            </a:r>
            <a:r>
              <a:rPr lang="en-US" altLang="ko-KR" dirty="0">
                <a:latin typeface="+mn-ea"/>
              </a:rPr>
              <a:t>&gt;spring-boot-starter-parent&lt;/</a:t>
            </a:r>
            <a:r>
              <a:rPr lang="en-US" altLang="ko-KR" dirty="0" err="1">
                <a:latin typeface="+mn-ea"/>
              </a:rPr>
              <a:t>artifactId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&lt;</a:t>
            </a:r>
            <a:r>
              <a:rPr lang="en-US" altLang="ko-KR" dirty="0">
                <a:latin typeface="+mn-ea"/>
              </a:rPr>
              <a:t>version&gt;1.2.1.RELEASE&lt;/version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&lt;/</a:t>
            </a:r>
            <a:r>
              <a:rPr lang="en-US" altLang="ko-KR" dirty="0">
                <a:latin typeface="+mn-ea"/>
              </a:rPr>
              <a:t>parent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&lt;dependencies&gt;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&lt;dependency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groupId</a:t>
            </a:r>
            <a:r>
              <a:rPr lang="en-US" altLang="ko-KR" dirty="0">
                <a:latin typeface="+mn-ea"/>
              </a:rPr>
              <a:t>&gt;</a:t>
            </a:r>
            <a:r>
              <a:rPr lang="en-US" altLang="ko-KR" dirty="0" err="1">
                <a:latin typeface="+mn-ea"/>
              </a:rPr>
              <a:t>org.springframework.boot</a:t>
            </a:r>
            <a:r>
              <a:rPr lang="en-US" altLang="ko-KR" dirty="0">
                <a:latin typeface="+mn-ea"/>
              </a:rPr>
              <a:t>&lt;/</a:t>
            </a:r>
            <a:r>
              <a:rPr lang="en-US" altLang="ko-KR" dirty="0" err="1">
                <a:latin typeface="+mn-ea"/>
              </a:rPr>
              <a:t>groupId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artifactId</a:t>
            </a:r>
            <a:r>
              <a:rPr lang="en-US" altLang="ko-KR" dirty="0">
                <a:latin typeface="+mn-ea"/>
              </a:rPr>
              <a:t>&gt;spring-boot-starter-web&lt;/</a:t>
            </a:r>
            <a:r>
              <a:rPr lang="en-US" altLang="ko-KR" dirty="0" err="1">
                <a:latin typeface="+mn-ea"/>
              </a:rPr>
              <a:t>artifactId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&lt;/dependency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&lt;/</a:t>
            </a:r>
            <a:r>
              <a:rPr lang="en-US" altLang="ko-KR" dirty="0">
                <a:latin typeface="+mn-ea"/>
              </a:rPr>
              <a:t>dependencies&gt;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731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Install -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dependencies {   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compile</a:t>
            </a:r>
            <a:r>
              <a:rPr lang="en-US" altLang="ko-KR" sz="1800" dirty="0"/>
              <a:t>("org.springframework.boot:spring-boot-starter-web:1.2.1.RELEASE</a:t>
            </a:r>
            <a:r>
              <a:rPr lang="en-US" altLang="ko-KR" sz="1800" dirty="0" smtClean="0"/>
              <a:t>")</a:t>
            </a:r>
          </a:p>
          <a:p>
            <a:pPr marL="0" indent="0">
              <a:buNone/>
            </a:pPr>
            <a:r>
              <a:rPr lang="en-US" altLang="ko-KR" sz="1800" dirty="0" smtClean="0"/>
              <a:t>}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4971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40299" y="1910026"/>
            <a:ext cx="8299938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package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hello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org.springframework.boot.*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org.springframework.boot.autoconfigure.*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org.springframework.stereotype.*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org.springframework.web.bind.annotation.*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@Controller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@EnableAutoConfiguration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dirty="0" smtClean="0">
                <a:solidFill>
                  <a:srgbClr val="BBB529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// </a:t>
            </a:r>
            <a:r>
              <a:rPr lang="ko-KR" altLang="en-US" sz="1200" dirty="0" smtClean="0">
                <a:solidFill>
                  <a:srgbClr val="BBB529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마법의 어노테이션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class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SampleController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@RequestMapping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"/"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@ResponseBody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String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home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return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"Hello World!"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static void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(String[] args)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throws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Exception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SpringApplication.</a:t>
            </a:r>
            <a:r>
              <a:rPr kumimoji="0" lang="ko-KR" altLang="ko-KR" sz="12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run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(SampleController.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args)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Run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2811" y="1905000"/>
            <a:ext cx="9146382" cy="42672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Maven</a:t>
            </a:r>
            <a:r>
              <a:rPr lang="ko-KR" altLang="en-US" sz="1800" dirty="0" smtClean="0"/>
              <a:t>의 경우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&gt; </a:t>
            </a:r>
            <a:r>
              <a:rPr lang="en-US" altLang="ko-KR" sz="1800" dirty="0" err="1" smtClean="0"/>
              <a:t>mvn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spring-boot:run</a:t>
            </a:r>
            <a:endParaRPr lang="en-US" altLang="ko-KR" sz="1800" dirty="0" smtClean="0"/>
          </a:p>
          <a:p>
            <a:r>
              <a:rPr lang="en-US" altLang="ko-KR" sz="1800" dirty="0" err="1" smtClean="0"/>
              <a:t>Gradle</a:t>
            </a:r>
            <a:r>
              <a:rPr lang="ko-KR" altLang="en-US" sz="1800" dirty="0" smtClean="0"/>
              <a:t>의 경우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&gt; </a:t>
            </a:r>
            <a:r>
              <a:rPr lang="en-US" altLang="ko-KR" sz="1800" dirty="0" err="1" smtClean="0"/>
              <a:t>Gradle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bootRun</a:t>
            </a:r>
            <a:endParaRPr lang="en-US" altLang="ko-KR" sz="1800" dirty="0" smtClean="0"/>
          </a:p>
          <a:p>
            <a:r>
              <a:rPr lang="en-US" altLang="ko-KR" sz="1800" dirty="0" smtClean="0"/>
              <a:t>Eclipse</a:t>
            </a:r>
            <a:r>
              <a:rPr lang="ko-KR" altLang="en-US" sz="1800" dirty="0" smtClean="0"/>
              <a:t>로부터 실행하는 경우</a:t>
            </a:r>
            <a:endParaRPr lang="en-US" altLang="ko-KR" sz="1800" dirty="0"/>
          </a:p>
          <a:p>
            <a:pPr lvl="1"/>
            <a:r>
              <a:rPr lang="en-US" altLang="ko-KR" sz="1400" dirty="0" smtClean="0"/>
              <a:t>Spring </a:t>
            </a:r>
            <a:r>
              <a:rPr lang="en-US" altLang="ko-KR" sz="1400" dirty="0"/>
              <a:t>Tool Suite (STS) for Eclipse</a:t>
            </a:r>
            <a:endParaRPr lang="ko-KR" alt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7" y="4588231"/>
            <a:ext cx="5099389" cy="17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SpringBoot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Docker</a:t>
            </a:r>
            <a:r>
              <a:rPr lang="ko-KR" altLang="en-US" dirty="0" smtClean="0"/>
              <a:t>에서 실행하기</a:t>
            </a:r>
            <a:r>
              <a:rPr lang="en-US" altLang="ko-KR" dirty="0" smtClean="0"/>
              <a:t>(Linux)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Sample Download</a:t>
            </a:r>
          </a:p>
          <a:p>
            <a:pPr marL="274320" lvl="1" indent="0">
              <a:buNone/>
            </a:pPr>
            <a:r>
              <a:rPr lang="en-US" altLang="ko-KR" dirty="0" smtClean="0"/>
              <a:t>$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clone </a:t>
            </a:r>
            <a:r>
              <a:rPr lang="en-US" altLang="ko-KR" dirty="0" smtClean="0"/>
              <a:t>http://github.com/adaofeliz/spring-boot-maven-docker.git spring-boot-maven-</a:t>
            </a:r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Build &amp; Run</a:t>
            </a:r>
          </a:p>
          <a:p>
            <a:pPr marL="274320" lvl="1" indent="0">
              <a:buNone/>
            </a:pPr>
            <a:r>
              <a:rPr lang="sv-SE" altLang="ko-KR" dirty="0"/>
              <a:t>$</a:t>
            </a:r>
            <a:r>
              <a:rPr lang="sv-SE" altLang="ko-KR" dirty="0" smtClean="0"/>
              <a:t> cd </a:t>
            </a:r>
            <a:r>
              <a:rPr lang="sv-SE" altLang="ko-KR" dirty="0"/>
              <a:t>spring-boot-maven-docker</a:t>
            </a:r>
          </a:p>
          <a:p>
            <a:pPr marL="274320" lvl="1" indent="0">
              <a:buNone/>
            </a:pPr>
            <a:r>
              <a:rPr lang="sv-SE" altLang="ko-KR" dirty="0"/>
              <a:t>$</a:t>
            </a:r>
            <a:r>
              <a:rPr lang="sv-SE" altLang="ko-KR" dirty="0" smtClean="0"/>
              <a:t> mvn </a:t>
            </a:r>
            <a:r>
              <a:rPr lang="sv-SE" altLang="ko-KR" dirty="0"/>
              <a:t>clean install</a:t>
            </a:r>
          </a:p>
          <a:p>
            <a:pPr marL="274320" lvl="1" indent="0">
              <a:buNone/>
            </a:pPr>
            <a:r>
              <a:rPr lang="sv-SE" altLang="ko-KR" dirty="0"/>
              <a:t>$</a:t>
            </a:r>
            <a:r>
              <a:rPr lang="sv-SE" altLang="ko-KR" dirty="0" smtClean="0"/>
              <a:t> cd target</a:t>
            </a:r>
          </a:p>
          <a:p>
            <a:pPr marL="274320" lvl="1" indent="0">
              <a:buNone/>
            </a:pPr>
            <a:r>
              <a:rPr lang="sv-SE" altLang="ko-KR" dirty="0" smtClean="0"/>
              <a:t>$ docker build -t spring-boot-maven-docker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7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pom.xml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522811" y="1660602"/>
            <a:ext cx="9744961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&lt;plugin&gt;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&lt;groupId&gt;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org.springframework.boot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&lt;/groupId&gt;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&lt;artifactId&gt;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spring-boot-maven-plugin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&lt;/artifactId&gt;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&lt;/plugin&gt;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&lt;plugin&gt;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&lt;artifactId&gt;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maven-resources-plugin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&lt;/artifactId&gt;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&lt;executions&gt;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&lt;execution&gt;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&lt;id&gt;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copy-resources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&lt;/id&gt;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&lt;phase&gt;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validate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&lt;/phase&gt;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&lt;goals&gt;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&lt;goal&gt;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copy-resources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&lt;/goal&gt;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&lt;/goals&gt;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&lt;configuration&gt;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&lt;outputDirectory&gt;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${basedir}/target/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&lt;/outputDirectory&gt;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&lt;resources&gt;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&lt;resource&gt;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&lt;directory&gt;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.docker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&lt;/directory&gt;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&lt;filtering&gt;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true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&lt;/filtering&gt;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&lt;/resource&gt;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    &lt;/resources&gt;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&lt;/configuration&gt;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&lt;/execution&gt;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&lt;/executions&gt;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&lt;/plugin&gt;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11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42" y="855869"/>
            <a:ext cx="7811719" cy="525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2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Dockerfile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dockerfile</a:t>
            </a:r>
            <a:r>
              <a:rPr lang="en-US" altLang="ko-KR" dirty="0"/>
              <a:t>/java:oracle-java7</a:t>
            </a:r>
          </a:p>
          <a:p>
            <a:pPr marL="0" indent="0">
              <a:buNone/>
            </a:pPr>
            <a:r>
              <a:rPr lang="en-US" altLang="ko-KR" dirty="0" smtClean="0"/>
              <a:t>ADD </a:t>
            </a:r>
            <a:r>
              <a:rPr lang="en-US" altLang="ko-KR" dirty="0"/>
              <a:t>spring-boot-maven-docker.jar /opt/spring-boot-maven-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smtClean="0"/>
              <a:t>EXPOSE </a:t>
            </a:r>
            <a:r>
              <a:rPr lang="en-US" altLang="ko-KR" dirty="0"/>
              <a:t>8080</a:t>
            </a:r>
          </a:p>
          <a:p>
            <a:pPr marL="0" indent="0">
              <a:buNone/>
            </a:pPr>
            <a:r>
              <a:rPr lang="en-US" altLang="ko-KR" dirty="0" smtClean="0"/>
              <a:t>WORKDIR </a:t>
            </a:r>
            <a:r>
              <a:rPr lang="en-US" altLang="ko-KR" dirty="0"/>
              <a:t>/opt/spring-boot-maven-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 smtClean="0"/>
              <a:t>CMD </a:t>
            </a:r>
            <a:r>
              <a:rPr lang="en-US" altLang="ko-KR" dirty="0"/>
              <a:t>["java", "-jar", "spring-boot-maven-docker.jar"]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6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22090" y="1730477"/>
            <a:ext cx="8447101" cy="4611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Spring Boot </a:t>
            </a:r>
            <a:r>
              <a:rPr lang="ko-KR" altLang="en-US" dirty="0" smtClean="0"/>
              <a:t>사용예</a:t>
            </a:r>
            <a:r>
              <a:rPr lang="en-US" altLang="ko-KR" dirty="0" smtClean="0"/>
              <a:t>: Spring Cloud </a:t>
            </a:r>
            <a:r>
              <a:rPr lang="en-US" altLang="ko-KR" dirty="0" err="1" smtClean="0"/>
              <a:t>Config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dirty="0"/>
              <a:t>https://</a:t>
            </a:r>
            <a:r>
              <a:rPr lang="en-US" altLang="ko-KR" sz="1800" dirty="0" smtClean="0"/>
              <a:t>github.com/spring-cloud/spring-cloud-config</a:t>
            </a:r>
            <a:endParaRPr lang="ko-KR" altLang="en-US" sz="1800" dirty="0"/>
          </a:p>
        </p:txBody>
      </p:sp>
      <p:pic>
        <p:nvPicPr>
          <p:cNvPr id="39938" name="Picture 2" descr="http://blog.ik.am/api/v1/files/593b022c-594e-4502-9144-2c4789118ada/config-architec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25" y="2066045"/>
            <a:ext cx="6185952" cy="40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3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Cloud </a:t>
            </a:r>
            <a:r>
              <a:rPr lang="en-US" altLang="ko-KR" dirty="0" err="1" smtClean="0"/>
              <a:t>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샘플코드</a:t>
            </a:r>
            <a:endParaRPr lang="ko-KR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12259" y="2031092"/>
            <a:ext cx="7767484" cy="350865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package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sample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org.springframework.boot.SpringApplication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org.springframework.boot.autoconfigure.EnableAutoConfiguration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org.springframework.context.annotation.ComponentScan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org.springframework.context.annotation.Configuration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@Configuration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@ComponentScan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@EnableAutoConfiguration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class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Application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public static void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main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(String[] args) {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SpringApplication.run(Application.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args)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36988" y="5613909"/>
            <a:ext cx="514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https://github.com/spring-cloud/spring-cloud-config</a:t>
            </a:r>
          </a:p>
        </p:txBody>
      </p:sp>
    </p:spTree>
    <p:extLst>
      <p:ext uri="{BB962C8B-B14F-4D97-AF65-F5344CB8AC3E}">
        <p14:creationId xmlns:p14="http://schemas.microsoft.com/office/powerpoint/2010/main" val="15139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sz="32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Api</a:t>
            </a:r>
            <a:r>
              <a:rPr lang="en-US" altLang="ko-K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3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API </a:t>
            </a:r>
            <a:r>
              <a:rPr lang="en-US" altLang="ko-KR" dirty="0"/>
              <a:t>g</a:t>
            </a:r>
            <a:r>
              <a:rPr lang="en-US" altLang="ko-KR" dirty="0" smtClean="0"/>
              <a:t>ateway pattern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222090" y="1730477"/>
            <a:ext cx="8447101" cy="4611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 descr="http://www.infoq.com/resource/articles/microservices-intro/en/resources/3Fi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79" y="1979049"/>
            <a:ext cx="4849044" cy="39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29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22090" y="1730477"/>
            <a:ext cx="8447101" cy="4611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gateway pattern</a:t>
            </a:r>
            <a:endParaRPr lang="ko-KR" altLang="en-US" dirty="0"/>
          </a:p>
        </p:txBody>
      </p:sp>
      <p:pic>
        <p:nvPicPr>
          <p:cNvPr id="29700" name="Picture 4" descr="http://www.infoq.com/resource/articles/microservices-intro/en/resources/3Fig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46" y="2143125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4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API gateway </a:t>
            </a:r>
            <a:r>
              <a:rPr lang="en-US" altLang="ko-KR" dirty="0" smtClean="0"/>
              <a:t>pattern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레거시 시스템과의 통합</a:t>
            </a:r>
            <a:endParaRPr lang="en-US" altLang="ko-KR" dirty="0" smtClean="0"/>
          </a:p>
          <a:p>
            <a:r>
              <a:rPr lang="ko-KR" altLang="en-US" dirty="0" smtClean="0"/>
              <a:t>로드벨런싱</a:t>
            </a:r>
            <a:endParaRPr lang="en-US" altLang="ko-KR" dirty="0" smtClean="0"/>
          </a:p>
          <a:p>
            <a:r>
              <a:rPr lang="ko-KR" altLang="en-US" dirty="0" smtClean="0"/>
              <a:t>테스트</a:t>
            </a:r>
            <a:r>
              <a:rPr lang="en-US" altLang="ko-KR" dirty="0" smtClean="0"/>
              <a:t>/ </a:t>
            </a:r>
            <a:r>
              <a:rPr lang="ko-KR" altLang="en-US" dirty="0" smtClean="0"/>
              <a:t>목업</a:t>
            </a:r>
            <a:endParaRPr lang="en-US" altLang="ko-KR" dirty="0" smtClean="0"/>
          </a:p>
          <a:p>
            <a:r>
              <a:rPr lang="ko-KR" altLang="en-US" dirty="0" smtClean="0"/>
              <a:t>고장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예외</a:t>
            </a:r>
            <a:r>
              <a:rPr lang="en-US" altLang="ko-KR" dirty="0" smtClean="0"/>
              <a:t>/</a:t>
            </a:r>
            <a:r>
              <a:rPr lang="ko-KR" altLang="en-US" dirty="0" smtClean="0"/>
              <a:t>로깅 공통화</a:t>
            </a:r>
            <a:endParaRPr lang="en-US" altLang="ko-KR" dirty="0" smtClean="0"/>
          </a:p>
          <a:p>
            <a:r>
              <a:rPr lang="en-US" altLang="ko-KR" dirty="0" smtClean="0"/>
              <a:t>API Aggregation</a:t>
            </a:r>
          </a:p>
          <a:p>
            <a:r>
              <a:rPr lang="ko-KR" altLang="en-US" dirty="0" smtClean="0"/>
              <a:t>검증된 다양한 제품군</a:t>
            </a:r>
            <a:endParaRPr lang="en-US" altLang="ko-KR" dirty="0" smtClean="0"/>
          </a:p>
          <a:p>
            <a:r>
              <a:rPr lang="ko-KR" altLang="en-US" dirty="0" smtClean="0"/>
              <a:t>제약사항 파악이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트랜젝션등</a:t>
            </a:r>
            <a:endParaRPr lang="en-US" altLang="ko-KR" dirty="0" smtClean="0"/>
          </a:p>
        </p:txBody>
      </p:sp>
      <p:pic>
        <p:nvPicPr>
          <p:cNvPr id="30722" name="Picture 2" descr="http://microservices.io/i/apigatew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46" y="2171699"/>
            <a:ext cx="54292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7747" y="6254233"/>
            <a:ext cx="485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http://microservices.io/patterns/apigateway.html</a:t>
            </a:r>
          </a:p>
        </p:txBody>
      </p:sp>
    </p:spTree>
    <p:extLst>
      <p:ext uri="{BB962C8B-B14F-4D97-AF65-F5344CB8AC3E}">
        <p14:creationId xmlns:p14="http://schemas.microsoft.com/office/powerpoint/2010/main" val="18654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dirty="0" err="1" smtClean="0"/>
              <a:t>Api</a:t>
            </a:r>
            <a:r>
              <a:rPr lang="en-US" altLang="ko-KR" dirty="0" smtClean="0"/>
              <a:t> Gateway</a:t>
            </a:r>
          </a:p>
          <a:p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Reactive </a:t>
            </a:r>
            <a:r>
              <a:rPr lang="en-US" altLang="ko-KR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Microservices</a:t>
            </a:r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Architecture</a:t>
            </a:r>
          </a:p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966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</a:t>
            </a:r>
            <a:r>
              <a:rPr lang="en-US" altLang="ko-KR" dirty="0" smtClean="0"/>
              <a:t>Architecture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Reactive Programming </a:t>
            </a:r>
            <a:r>
              <a:rPr lang="ja-JP" altLang="en-US" dirty="0" smtClean="0"/>
              <a:t>≒</a:t>
            </a:r>
            <a:r>
              <a:rPr lang="en-US" altLang="ko-KR" dirty="0" smtClean="0"/>
              <a:t> Functional Programming</a:t>
            </a:r>
          </a:p>
          <a:p>
            <a:r>
              <a:rPr lang="en-US" altLang="ko-KR" dirty="0" smtClean="0"/>
              <a:t>Functional Programming</a:t>
            </a:r>
          </a:p>
          <a:p>
            <a:pPr lvl="1"/>
            <a:r>
              <a:rPr lang="ko-KR" altLang="en-US" dirty="0" smtClean="0"/>
              <a:t>데이터 뿐만이 아니라 행위도 인자값으로 전달하는 프로그래밍 패러다임</a:t>
            </a:r>
            <a:endParaRPr lang="en-US" altLang="ko-KR" dirty="0" smtClean="0"/>
          </a:p>
          <a:p>
            <a:r>
              <a:rPr lang="en-US" altLang="ko-KR" dirty="0" smtClean="0"/>
              <a:t>4 Reactive Principles</a:t>
            </a:r>
          </a:p>
          <a:p>
            <a:pPr lvl="1"/>
            <a:r>
              <a:rPr lang="en-US" altLang="ko-KR" dirty="0" smtClean="0"/>
              <a:t>1. Event-Driven</a:t>
            </a:r>
          </a:p>
          <a:p>
            <a:pPr lvl="1"/>
            <a:r>
              <a:rPr lang="en-US" altLang="ko-KR" dirty="0" smtClean="0"/>
              <a:t>2. Scalable</a:t>
            </a:r>
          </a:p>
          <a:p>
            <a:pPr lvl="1"/>
            <a:r>
              <a:rPr lang="en-US" altLang="ko-KR" dirty="0" smtClean="0"/>
              <a:t>3. </a:t>
            </a:r>
            <a:r>
              <a:rPr lang="en-US" altLang="ko-KR" dirty="0"/>
              <a:t>Resilient (Fault </a:t>
            </a:r>
            <a:r>
              <a:rPr lang="en-US" altLang="ko-KR" dirty="0" smtClean="0"/>
              <a:t>Tolerance)</a:t>
            </a:r>
          </a:p>
          <a:p>
            <a:pPr lvl="1"/>
            <a:r>
              <a:rPr lang="en-US" altLang="ko-KR" dirty="0" smtClean="0"/>
              <a:t>4. Responsive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7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부작용 없는 동시성 프로그래밍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1066" r="1116" b="51421"/>
          <a:stretch/>
        </p:blipFill>
        <p:spPr>
          <a:xfrm>
            <a:off x="2172929" y="2261419"/>
            <a:ext cx="3549446" cy="3500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51146" r="1235" b="1074"/>
          <a:stretch/>
        </p:blipFill>
        <p:spPr>
          <a:xfrm>
            <a:off x="6794004" y="2261419"/>
            <a:ext cx="3500372" cy="35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81316" y="521109"/>
            <a:ext cx="8082117" cy="576170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82" y="761437"/>
            <a:ext cx="5308600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20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액터 메시지 사서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66" y="1905000"/>
            <a:ext cx="36671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Actor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811" y="1905000"/>
            <a:ext cx="5389266" cy="4267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액터는 메시지를 수신하고 그에 대한 행위를 </a:t>
            </a:r>
            <a:r>
              <a:rPr lang="ko-KR" altLang="en-US" dirty="0" smtClean="0"/>
              <a:t>함께 전달하는 에이전트이다</a:t>
            </a:r>
            <a:r>
              <a:rPr lang="en-US" altLang="ko-KR" dirty="0"/>
              <a:t>. </a:t>
            </a:r>
            <a:r>
              <a:rPr lang="ko-KR" altLang="en-US" dirty="0"/>
              <a:t>행위의 종류에는 다음과 같은 것이있다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메시지를 </a:t>
            </a:r>
            <a:r>
              <a:rPr lang="ko-KR" altLang="en-US" dirty="0"/>
              <a:t>자신 또는 다른 액터에 전송한다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액터를 생성한다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다음의 행동 </a:t>
            </a:r>
            <a:r>
              <a:rPr lang="en-US" altLang="ko-KR" dirty="0"/>
              <a:t>(replacement behavior)</a:t>
            </a:r>
            <a:r>
              <a:rPr lang="ko-KR" altLang="en-US" dirty="0"/>
              <a:t>을 규정한다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액터는 메시지를 수신하기 위해 하나의 </a:t>
            </a:r>
            <a:r>
              <a:rPr lang="ko-KR" altLang="en-US" dirty="0" smtClean="0"/>
              <a:t>사서함을 </a:t>
            </a:r>
            <a:r>
              <a:rPr lang="ko-KR" altLang="en-US" dirty="0"/>
              <a:t>가진다</a:t>
            </a:r>
            <a:r>
              <a:rPr lang="en-US" altLang="ko-KR" dirty="0"/>
              <a:t>. </a:t>
            </a:r>
            <a:r>
              <a:rPr lang="ko-KR" altLang="en-US" dirty="0"/>
              <a:t>메시지는 액터에 직접 </a:t>
            </a:r>
            <a:r>
              <a:rPr lang="ko-KR" altLang="en-US" dirty="0" smtClean="0"/>
              <a:t>전달되지 않고 사서함에 간접적으로 전달된다</a:t>
            </a:r>
            <a:r>
              <a:rPr lang="en-US" altLang="ko-KR" dirty="0" smtClean="0"/>
              <a:t>. </a:t>
            </a:r>
            <a:r>
              <a:rPr lang="ko-KR" altLang="en-US" dirty="0"/>
              <a:t>사서함은 버퍼링 </a:t>
            </a:r>
            <a:r>
              <a:rPr lang="ko-KR" altLang="en-US" dirty="0" smtClean="0"/>
              <a:t>기능이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메시지는 </a:t>
            </a:r>
            <a:r>
              <a:rPr lang="en-US" altLang="ko-KR" dirty="0" smtClean="0"/>
              <a:t>FIFO</a:t>
            </a:r>
            <a:r>
              <a:rPr lang="ko-KR" altLang="en-US" dirty="0" smtClean="0"/>
              <a:t>로 </a:t>
            </a:r>
            <a:r>
              <a:rPr lang="ko-KR" altLang="en-US" dirty="0"/>
              <a:t>처리되는 것은 아니다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액터가 메시지를 받으면 일단 </a:t>
            </a:r>
            <a:r>
              <a:rPr lang="ko-KR" altLang="en-US" dirty="0" smtClean="0"/>
              <a:t>잠금상태가 된다</a:t>
            </a:r>
            <a:r>
              <a:rPr lang="en-US" altLang="ko-KR" dirty="0" smtClean="0"/>
              <a:t>. </a:t>
            </a:r>
            <a:r>
              <a:rPr lang="ko-KR" altLang="en-US" dirty="0"/>
              <a:t>잠기면 메시지는 처리되지 않는다</a:t>
            </a:r>
            <a:r>
              <a:rPr lang="en-US" altLang="ko-KR" dirty="0"/>
              <a:t>. </a:t>
            </a:r>
            <a:r>
              <a:rPr lang="ko-KR" altLang="en-US" dirty="0"/>
              <a:t>다음 </a:t>
            </a:r>
            <a:r>
              <a:rPr lang="ko-KR" altLang="en-US" dirty="0" smtClean="0"/>
              <a:t>액터가 </a:t>
            </a:r>
            <a:r>
              <a:rPr lang="en-US" altLang="ko-KR" dirty="0" smtClean="0"/>
              <a:t>become</a:t>
            </a:r>
            <a:r>
              <a:rPr lang="ko-KR" altLang="en-US" dirty="0" smtClean="0"/>
              <a:t>이 되면 </a:t>
            </a:r>
            <a:r>
              <a:rPr lang="ko-KR" altLang="en-US" dirty="0"/>
              <a:t>새로운 후계 액터가 동일한 사서함에서 메시지를 읽고 처리를 </a:t>
            </a:r>
            <a:r>
              <a:rPr lang="ko-KR" altLang="en-US" dirty="0" smtClean="0"/>
              <a:t>계속한다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www.thelinkable.com/images/the-introduction-to-reactive-programming-you39ve-been-miss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438" y="1170039"/>
            <a:ext cx="4925859" cy="455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7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06591" y="552347"/>
            <a:ext cx="6659562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9pPr>
          </a:lstStyle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１</a:t>
            </a:r>
            <a:r>
              <a:rPr lang="de-DE" sz="1600" dirty="0" smtClean="0">
                <a:solidFill>
                  <a:schemeClr val="tx1"/>
                </a:solidFill>
              </a:rPr>
              <a:t>．</a:t>
            </a:r>
            <a:r>
              <a:rPr lang="ko-KR" altLang="en-US" sz="1600" dirty="0" smtClean="0">
                <a:solidFill>
                  <a:schemeClr val="tx1"/>
                </a:solidFill>
              </a:rPr>
              <a:t>기존</a:t>
            </a:r>
            <a:r>
              <a:rPr lang="de-DE" sz="1600" dirty="0" smtClean="0">
                <a:solidFill>
                  <a:schemeClr val="tx1"/>
                </a:solidFill>
              </a:rPr>
              <a:t>JAVA</a:t>
            </a:r>
            <a:r>
              <a:rPr lang="ko-KR" altLang="en-US" sz="1600" dirty="0" smtClean="0">
                <a:solidFill>
                  <a:schemeClr val="tx1"/>
                </a:solidFill>
              </a:rPr>
              <a:t>의 방식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>
              <a:buClrTx/>
              <a:buFontTx/>
              <a:buNone/>
            </a:pPr>
            <a:r>
              <a:rPr lang="de-DE" sz="1600" dirty="0" smtClean="0">
                <a:solidFill>
                  <a:schemeClr val="tx1"/>
                </a:solidFill>
              </a:rPr>
              <a:t>double </a:t>
            </a:r>
            <a:r>
              <a:rPr lang="de-DE" sz="1600" dirty="0">
                <a:solidFill>
                  <a:schemeClr val="tx1"/>
                </a:solidFill>
              </a:rPr>
              <a:t>highestScore = 0.0;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for (Student s : students) {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</a:t>
            </a:r>
            <a:r>
              <a:rPr lang="de-DE" sz="1600" dirty="0" smtClean="0">
                <a:solidFill>
                  <a:schemeClr val="tx1"/>
                </a:solidFill>
              </a:rPr>
              <a:t>	if </a:t>
            </a:r>
            <a:r>
              <a:rPr lang="de-DE" sz="1600" dirty="0">
                <a:solidFill>
                  <a:schemeClr val="tx1"/>
                </a:solidFill>
              </a:rPr>
              <a:t>(s.gradYear == 2010) {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</a:t>
            </a:r>
            <a:r>
              <a:rPr lang="de-DE" sz="1600" dirty="0" smtClean="0">
                <a:solidFill>
                  <a:schemeClr val="tx1"/>
                </a:solidFill>
              </a:rPr>
              <a:t>	if </a:t>
            </a:r>
            <a:r>
              <a:rPr lang="de-DE" sz="1600" dirty="0">
                <a:solidFill>
                  <a:schemeClr val="tx1"/>
                </a:solidFill>
              </a:rPr>
              <a:t>(s.score &gt; highestScore) {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</a:t>
            </a:r>
            <a:r>
              <a:rPr lang="de-DE" sz="1600" dirty="0" smtClean="0">
                <a:solidFill>
                  <a:schemeClr val="tx1"/>
                </a:solidFill>
              </a:rPr>
              <a:t>	highestScore </a:t>
            </a:r>
            <a:r>
              <a:rPr lang="de-DE" sz="1600" dirty="0">
                <a:solidFill>
                  <a:schemeClr val="tx1"/>
                </a:solidFill>
              </a:rPr>
              <a:t>= s.score;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</a:t>
            </a:r>
            <a:r>
              <a:rPr lang="de-DE" sz="1600" dirty="0" smtClean="0">
                <a:solidFill>
                  <a:schemeClr val="tx1"/>
                </a:solidFill>
              </a:rPr>
              <a:t>	}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</a:t>
            </a:r>
            <a:r>
              <a:rPr lang="de-DE" sz="1600" dirty="0" smtClean="0">
                <a:solidFill>
                  <a:schemeClr val="tx1"/>
                </a:solidFill>
              </a:rPr>
              <a:t>	}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06591" y="3196097"/>
            <a:ext cx="648017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9pPr>
          </a:lstStyle>
          <a:p>
            <a:pPr>
              <a:buClrTx/>
              <a:buFontTx/>
              <a:buNone/>
            </a:pPr>
            <a:r>
              <a:rPr lang="de-DE" sz="1600" dirty="0" smtClean="0">
                <a:solidFill>
                  <a:schemeClr val="tx1"/>
                </a:solidFill>
              </a:rPr>
              <a:t>２．Lambda</a:t>
            </a:r>
            <a:r>
              <a:rPr lang="ko-KR" altLang="en-US" sz="1600" dirty="0">
                <a:solidFill>
                  <a:schemeClr val="tx1"/>
                </a:solidFill>
              </a:rPr>
              <a:t>식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double highestScore =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students.filter(#{ Student s -&gt; s.gradYear == 2010 })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.map( #{ Student s -&gt; s.score })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.max();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06591" y="4882586"/>
            <a:ext cx="80994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4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 Unicode MS" panose="020B0604020202020204" pitchFamily="50" charset="-127"/>
              </a:defRPr>
            </a:lvl9pPr>
          </a:lstStyle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３</a:t>
            </a:r>
            <a:r>
              <a:rPr lang="de-DE" sz="1600" dirty="0" smtClean="0">
                <a:solidFill>
                  <a:schemeClr val="tx1"/>
                </a:solidFill>
              </a:rPr>
              <a:t>．</a:t>
            </a:r>
            <a:r>
              <a:rPr lang="ko-KR" altLang="en-US" sz="1600" dirty="0" smtClean="0">
                <a:solidFill>
                  <a:schemeClr val="tx1"/>
                </a:solidFill>
              </a:rPr>
              <a:t>병렬화 대응 </a:t>
            </a:r>
            <a:r>
              <a:rPr lang="de-DE" sz="1600" dirty="0" smtClean="0">
                <a:solidFill>
                  <a:schemeClr val="tx1"/>
                </a:solidFill>
              </a:rPr>
              <a:t>Lambda</a:t>
            </a:r>
            <a:r>
              <a:rPr lang="ko-KR" altLang="en-US" sz="1600" dirty="0" smtClean="0">
                <a:solidFill>
                  <a:schemeClr val="tx1"/>
                </a:solidFill>
              </a:rPr>
              <a:t>식</a:t>
            </a:r>
            <a:endParaRPr lang="de-DE" sz="1600" dirty="0">
              <a:solidFill>
                <a:schemeClr val="tx1"/>
              </a:solidFill>
            </a:endParaRP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double highestScore =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students.asParallelStream()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.filter(#{ Student s -&gt; s.gradYear == 2010 })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.map( #{ Student s -&gt; s.score })</a:t>
            </a:r>
          </a:p>
          <a:p>
            <a:pPr>
              <a:buClrTx/>
              <a:buFontTx/>
              <a:buNone/>
            </a:pPr>
            <a:r>
              <a:rPr lang="de-DE" sz="1600" dirty="0">
                <a:solidFill>
                  <a:schemeClr val="tx1"/>
                </a:solidFill>
              </a:rPr>
              <a:t>			.max();</a:t>
            </a:r>
          </a:p>
        </p:txBody>
      </p:sp>
    </p:spTree>
    <p:extLst>
      <p:ext uri="{BB962C8B-B14F-4D97-AF65-F5344CB8AC3E}">
        <p14:creationId xmlns:p14="http://schemas.microsoft.com/office/powerpoint/2010/main" val="38034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032" y="6104674"/>
            <a:ext cx="11110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https://medium.com/@andrefaria/migrating-an-application-to-a-reactive-architecture-abf042add86f</a:t>
            </a:r>
          </a:p>
        </p:txBody>
      </p:sp>
      <p:pic>
        <p:nvPicPr>
          <p:cNvPr id="51204" name="Picture 4" descr="modelo-reati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4" y="1175030"/>
            <a:ext cx="7559880" cy="42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148" y="195980"/>
            <a:ext cx="5073445" cy="2045774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sz="2200" b="1" dirty="0" smtClean="0">
                <a:latin typeface="+mn-ea"/>
                <a:ea typeface="+mn-ea"/>
              </a:rPr>
              <a:t>MSA</a:t>
            </a:r>
            <a:r>
              <a:rPr lang="ko-KR" altLang="en-US" sz="2200" b="1" dirty="0" smtClean="0">
                <a:latin typeface="+mn-ea"/>
                <a:ea typeface="+mn-ea"/>
              </a:rPr>
              <a:t>를 이용한 대규모 서비스 구현 예</a:t>
            </a:r>
            <a:r>
              <a:rPr lang="en-US" altLang="ko-KR" sz="2200" b="1" dirty="0" smtClean="0">
                <a:latin typeface="+mn-ea"/>
                <a:ea typeface="+mn-ea"/>
              </a:rPr>
              <a:t/>
            </a:r>
            <a:br>
              <a:rPr lang="en-US" altLang="ko-KR" sz="2200" b="1" dirty="0" smtClean="0">
                <a:latin typeface="+mn-ea"/>
                <a:ea typeface="+mn-ea"/>
              </a:rPr>
            </a:br>
            <a:r>
              <a:rPr lang="en-US" altLang="ko-KR" sz="2200" b="1" dirty="0">
                <a:latin typeface="+mn-ea"/>
                <a:ea typeface="+mn-ea"/>
              </a:rPr>
              <a:t/>
            </a:r>
            <a:br>
              <a:rPr lang="en-US" altLang="ko-KR" sz="2200" b="1" dirty="0">
                <a:latin typeface="+mn-ea"/>
                <a:ea typeface="+mn-ea"/>
              </a:rPr>
            </a:br>
            <a:r>
              <a:rPr lang="en-US" altLang="ko-KR" sz="2200" b="1" dirty="0" smtClean="0">
                <a:latin typeface="+mn-ea"/>
                <a:ea typeface="+mn-ea"/>
              </a:rPr>
              <a:t>Optimizing the </a:t>
            </a:r>
            <a:r>
              <a:rPr lang="en-US" altLang="ko-KR" sz="2200" b="1" dirty="0">
                <a:latin typeface="+mn-ea"/>
                <a:ea typeface="+mn-ea"/>
              </a:rPr>
              <a:t>Netflix API</a:t>
            </a:r>
            <a:r>
              <a:rPr lang="en-US" altLang="ko-KR" b="1" dirty="0">
                <a:latin typeface="+mn-ea"/>
                <a:ea typeface="+mn-ea"/>
              </a:rPr>
              <a:t/>
            </a:r>
            <a:br>
              <a:rPr lang="en-US" altLang="ko-KR" b="1" dirty="0">
                <a:latin typeface="+mn-ea"/>
                <a:ea typeface="+mn-ea"/>
              </a:rPr>
            </a:br>
            <a:r>
              <a:rPr lang="en-US" altLang="ko-KR" sz="1800" b="1" dirty="0">
                <a:latin typeface="+mn-ea"/>
                <a:ea typeface="+mn-ea"/>
                <a:hlinkClick r:id="rId2"/>
              </a:rPr>
              <a:t>http://</a:t>
            </a:r>
            <a:r>
              <a:rPr lang="en-US" altLang="ko-KR" sz="1800" b="1" dirty="0" smtClean="0">
                <a:latin typeface="+mn-ea"/>
                <a:ea typeface="+mn-ea"/>
                <a:hlinkClick r:id="rId2"/>
              </a:rPr>
              <a:t>techblog.netflix.com/2013/01/optimizing-netflix-api.html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31746" name="Picture 2" descr="http://3.bp.blogspot.com/-3o0uVQC3hY4/UO4HrkdURDI/AAAAAAAAAfw/lWI1kWSEe9s/s1600/architecture-overview_12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065" y="195980"/>
            <a:ext cx="6448943" cy="638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33108" y="2772697"/>
            <a:ext cx="4907486" cy="381041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dynamic polyglot runtime</a:t>
            </a:r>
          </a:p>
          <a:p>
            <a:r>
              <a:rPr lang="en-US" altLang="ko-KR" dirty="0"/>
              <a:t>fully asynchronous service layer</a:t>
            </a:r>
          </a:p>
          <a:p>
            <a:r>
              <a:rPr lang="en-US" altLang="ko-KR" dirty="0"/>
              <a:t>Reactive programming </a:t>
            </a:r>
            <a:r>
              <a:rPr lang="en-US" altLang="ko-KR" dirty="0" smtClean="0"/>
              <a:t>model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156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s://camo.githubusercontent.com/e871b5d002a9699e7a2d9fa0178af5c72f0743e0/68747470733a2f2f6e6574666c69782e6769746875622e636f6d2f487973747269782f696d616765732f687973747269782d6c6f676f2d7461676c696e652d383530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520" y="271615"/>
            <a:ext cx="3619462" cy="103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Hystrix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Circuit Breaker</a:t>
            </a:r>
            <a:r>
              <a:rPr lang="ko-KR" altLang="en-US" dirty="0" smtClean="0"/>
              <a:t>패턴을 커맨드패턴을 이용해 구현한 라이브러리</a:t>
            </a:r>
            <a:endParaRPr lang="en-US" altLang="ko-KR" dirty="0" smtClean="0"/>
          </a:p>
          <a:p>
            <a:r>
              <a:rPr lang="en-US" altLang="ko-KR" dirty="0" smtClean="0"/>
              <a:t>Circuit Breaker</a:t>
            </a:r>
            <a:r>
              <a:rPr lang="ko-KR" altLang="en-US" dirty="0" smtClean="0"/>
              <a:t>패턴이란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장애가 발생한 서비스에 계속 접속할 경우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다른 서비스에도 장애가 전이되는것을 막기위해 일정시간 에러나 타임아웃이 지정한 수치를 넘어 발생하는 서비스에 대하여 서킷브레이커를 발동시켜 사용 불가상태로 전환함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87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ircuit breaker state transi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84" y="412955"/>
            <a:ext cx="8100806" cy="60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106993" y="1691147"/>
            <a:ext cx="1297858" cy="717755"/>
          </a:xfrm>
          <a:prstGeom prst="wedgeRectCallou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정상상태</a:t>
            </a:r>
            <a:endParaRPr lang="ko-KR" altLang="en-US"/>
          </a:p>
        </p:txBody>
      </p:sp>
      <p:sp>
        <p:nvSpPr>
          <p:cNvPr id="6" name="Rectangular Callout 5"/>
          <p:cNvSpPr/>
          <p:nvPr/>
        </p:nvSpPr>
        <p:spPr>
          <a:xfrm>
            <a:off x="4552335" y="560438"/>
            <a:ext cx="2526889" cy="1278193"/>
          </a:xfrm>
          <a:prstGeom prst="wedgeRectCallout">
            <a:avLst>
              <a:gd name="adj1" fmla="val 85228"/>
              <a:gd name="adj2" fmla="val -5993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미리 정해둔 수치를 넘어 타임아웃이나 애러가 발생할 경우 접속 불가상태로 전환</a:t>
            </a:r>
            <a:endParaRPr lang="ko-KR" alt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3746089" y="4817807"/>
            <a:ext cx="2733369" cy="1307690"/>
          </a:xfrm>
          <a:prstGeom prst="wedgeRectCallout">
            <a:avLst>
              <a:gd name="adj1" fmla="val 89716"/>
              <a:gd name="adj2" fmla="val -5735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일정한 간격으로 서비스 상태를 체크하여 정상으로 돌아왔는지를 판단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1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MSA</a:t>
            </a:r>
          </a:p>
          <a:p>
            <a:r>
              <a:rPr lang="en-US" altLang="ko-KR" dirty="0" smtClean="0"/>
              <a:t>DDD</a:t>
            </a:r>
          </a:p>
          <a:p>
            <a:r>
              <a:rPr lang="en-US" altLang="ko-KR" dirty="0" err="1" smtClean="0"/>
              <a:t>Docker</a:t>
            </a:r>
            <a:endParaRPr lang="en-US" altLang="ko-KR" dirty="0" smtClean="0"/>
          </a:p>
          <a:p>
            <a:r>
              <a:rPr lang="en-US" altLang="ko-KR" dirty="0" smtClean="0"/>
              <a:t>Spring Boot</a:t>
            </a:r>
          </a:p>
          <a:p>
            <a:r>
              <a:rPr lang="en-US" altLang="ko-KR" dirty="0" err="1" smtClean="0"/>
              <a:t>Api</a:t>
            </a:r>
            <a:r>
              <a:rPr lang="en-US" altLang="ko-KR" dirty="0" smtClean="0"/>
              <a:t> Gateway</a:t>
            </a:r>
          </a:p>
          <a:p>
            <a:r>
              <a:rPr lang="en-US" altLang="ko-KR" dirty="0"/>
              <a:t>Reactive </a:t>
            </a:r>
            <a:r>
              <a:rPr lang="en-US" altLang="ko-KR" dirty="0" err="1"/>
              <a:t>Microservices</a:t>
            </a:r>
            <a:r>
              <a:rPr lang="en-US" altLang="ko-KR" dirty="0"/>
              <a:t> Architecture</a:t>
            </a:r>
          </a:p>
          <a:p>
            <a:r>
              <a:rPr lang="en-US" altLang="ko-KR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7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www.onlifezone.com/files/attach/images/96/574/763/005/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323" y="1508483"/>
            <a:ext cx="7381008" cy="385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16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Overhead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86" y="1928350"/>
            <a:ext cx="4788308" cy="443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cdn.meme.am/instances/500x/543634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45" y="1103670"/>
            <a:ext cx="6761429" cy="474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5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  <a:r>
              <a:rPr lang="ko-KR" altLang="en-US" dirty="0" smtClean="0"/>
              <a:t>문제점과 해결책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설계의 어려움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DDD</a:t>
            </a:r>
          </a:p>
          <a:p>
            <a:r>
              <a:rPr lang="ko-KR" altLang="en-US" dirty="0" smtClean="0"/>
              <a:t>레거시 시스템과의 공존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연계문제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 gateway</a:t>
            </a:r>
          </a:p>
          <a:p>
            <a:r>
              <a:rPr lang="ko-KR" altLang="en-US" dirty="0" smtClean="0"/>
              <a:t>운영오버헤드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DevOps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NoOps</a:t>
            </a:r>
            <a:endParaRPr lang="en-US" altLang="ko-KR" dirty="0" smtClean="0"/>
          </a:p>
          <a:p>
            <a:r>
              <a:rPr lang="ko-KR" altLang="en-US" dirty="0" smtClean="0"/>
              <a:t>코드중복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.Net</a:t>
            </a:r>
            <a:r>
              <a:rPr lang="ko-KR" altLang="en-US" dirty="0" smtClean="0"/>
              <a:t>상의 언어를 이용한 폴리그랏 프로그래밍</a:t>
            </a:r>
            <a:endParaRPr lang="en-US" altLang="ko-KR" dirty="0" smtClean="0"/>
          </a:p>
          <a:p>
            <a:r>
              <a:rPr lang="ko-KR" altLang="en-US" dirty="0" smtClean="0"/>
              <a:t>데이터중복</a:t>
            </a:r>
            <a:endParaRPr lang="en-US" altLang="ko-KR" dirty="0" smtClean="0"/>
          </a:p>
          <a:p>
            <a:r>
              <a:rPr lang="ko-KR" altLang="en-US" dirty="0" smtClean="0"/>
              <a:t>분산시스템의 복잡성과 비동기성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Reactive </a:t>
            </a:r>
            <a:r>
              <a:rPr lang="en-US" altLang="ko-KR" dirty="0" err="1" smtClean="0"/>
              <a:t>architecure</a:t>
            </a:r>
            <a:endParaRPr lang="en-US" altLang="ko-KR" dirty="0" smtClean="0"/>
          </a:p>
          <a:p>
            <a:r>
              <a:rPr lang="ko-KR" altLang="en-US" dirty="0" smtClean="0"/>
              <a:t>테스트의 까다로움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API gateway, SOA Testing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67489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Agile</a:t>
            </a:r>
            <a:r>
              <a:rPr lang="ko-KR" altLang="en-US" dirty="0" smtClean="0"/>
              <a:t>개발과 </a:t>
            </a:r>
            <a:r>
              <a:rPr lang="en-US" altLang="ko-KR" dirty="0" smtClean="0"/>
              <a:t>MSA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짧은 개발주기</a:t>
            </a:r>
            <a:endParaRPr lang="en-US" altLang="ko-KR" dirty="0" smtClean="0"/>
          </a:p>
          <a:p>
            <a:r>
              <a:rPr lang="ko-KR" altLang="en-US" dirty="0" smtClean="0"/>
              <a:t>작은 개발팀의 중요성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창의적인 작업의 경우 </a:t>
            </a:r>
            <a:r>
              <a:rPr lang="en-US" altLang="ko-KR" dirty="0" smtClean="0"/>
              <a:t>3-5</a:t>
            </a:r>
            <a:r>
              <a:rPr lang="ko-KR" altLang="en-US" dirty="0" smtClean="0"/>
              <a:t>명으로 이루어진 팀의 효율이 가장 뛰어남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dirty="0">
                <a:hlinkClick r:id="rId2"/>
              </a:rPr>
              <a:t>http://</a:t>
            </a:r>
            <a:r>
              <a:rPr lang="en-US" altLang="ko-KR" sz="1800" dirty="0" smtClean="0">
                <a:hlinkClick r:id="rId2"/>
              </a:rPr>
              <a:t>citeseerx.ist.psu.edu/viewdoc/download?doi=10.1.1.317.7393&amp;rep=rep1&amp;type=pdf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인원이 많아지면 무임 승차자가 발생</a:t>
            </a:r>
            <a:endParaRPr lang="en-US" altLang="ko-KR" dirty="0" smtClean="0"/>
          </a:p>
          <a:p>
            <a:r>
              <a:rPr lang="ko-KR" altLang="en-US" dirty="0" smtClean="0"/>
              <a:t>자율적인 팀 운영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아키텍처 선정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배포주기</a:t>
            </a:r>
            <a:endParaRPr lang="en-US" altLang="ko-KR" dirty="0" smtClean="0"/>
          </a:p>
        </p:txBody>
      </p:sp>
      <p:pic>
        <p:nvPicPr>
          <p:cNvPr id="20482" name="Picture 2" descr="http://2.bp.blogspot.com/-hr1a7RijOSE/U0awiMqTujI/AAAAAAAACM8/9HmhefuGzlw/s1600/honey02-sui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33" y="3598606"/>
            <a:ext cx="3431458" cy="25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1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13470" y="3008670"/>
            <a:ext cx="5440414" cy="607141"/>
          </a:xfrm>
        </p:spPr>
        <p:txBody>
          <a:bodyPr/>
          <a:lstStyle/>
          <a:p>
            <a:pPr algn="ctr"/>
            <a:r>
              <a:rPr lang="ko-KR" altLang="en-US" dirty="0" smtClean="0"/>
              <a:t>프로젝트에서 프로덕트로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58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3676075" y="2958844"/>
            <a:ext cx="4080064" cy="102076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2933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>
                <a:hlinkClick r:id="rId2"/>
              </a:rPr>
              <a:t>http://www.slideshare.net/yusuke/jjugccc2014fall-architect</a:t>
            </a:r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www.slideshare.net/makingx/spring-boot-spring-boot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http://projects.spring.io/spring-boot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www.infoq.com/presentations/Micro-Services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techblog.netflix.com/2012/12/hystrix-dashboard-and-turbine.htm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springinpractice.com/2010/07/06/annotation-based-circuit-breakers-with-spring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http://</a:t>
            </a:r>
            <a:r>
              <a:rPr lang="en-US" altLang="ko-KR" dirty="0" smtClean="0">
                <a:hlinkClick r:id="rId7"/>
              </a:rPr>
              <a:t>www.infoq.com/articles/microservices-intro</a:t>
            </a:r>
            <a:endParaRPr lang="en-US" altLang="ko-KR" dirty="0" smtClean="0"/>
          </a:p>
          <a:p>
            <a:r>
              <a:rPr lang="en-US" altLang="ko-KR" dirty="0">
                <a:hlinkClick r:id="rId8"/>
              </a:rPr>
              <a:t>http://</a:t>
            </a:r>
            <a:r>
              <a:rPr lang="en-US" altLang="ko-KR" dirty="0" smtClean="0">
                <a:hlinkClick r:id="rId8"/>
              </a:rPr>
              <a:t>techblog.netflix.com/2013/01/optimizing-netflix-api.html</a:t>
            </a:r>
            <a:endParaRPr lang="en-US" altLang="ko-KR" dirty="0" smtClean="0"/>
          </a:p>
          <a:p>
            <a:r>
              <a:rPr lang="en-US" altLang="ko-KR" dirty="0">
                <a:hlinkClick r:id="rId9"/>
              </a:rPr>
              <a:t>http://</a:t>
            </a:r>
            <a:r>
              <a:rPr lang="en-US" altLang="ko-KR" dirty="0" smtClean="0">
                <a:hlinkClick r:id="rId9"/>
              </a:rPr>
              <a:t>www.slideshare.net/michaelneale/microservices-and-functional-programming</a:t>
            </a:r>
            <a:endParaRPr lang="en-US" altLang="ko-KR" dirty="0" smtClean="0"/>
          </a:p>
          <a:p>
            <a:r>
              <a:rPr lang="en-US" altLang="ko-KR" dirty="0">
                <a:hlinkClick r:id="rId10"/>
              </a:rPr>
              <a:t>http://</a:t>
            </a:r>
            <a:r>
              <a:rPr lang="en-US" altLang="ko-KR" dirty="0" smtClean="0">
                <a:hlinkClick r:id="rId10"/>
              </a:rPr>
              <a:t>www.infoq.com/presentations/Netflix-API-rxjava-hystrix</a:t>
            </a:r>
            <a:endParaRPr lang="en-US" altLang="ko-KR" dirty="0" smtClean="0"/>
          </a:p>
          <a:p>
            <a:r>
              <a:rPr lang="en-US" altLang="ko-KR" dirty="0">
                <a:hlinkClick r:id="rId11"/>
              </a:rPr>
              <a:t>http://</a:t>
            </a:r>
            <a:r>
              <a:rPr lang="en-US" altLang="ko-KR" dirty="0" smtClean="0">
                <a:hlinkClick r:id="rId11"/>
              </a:rPr>
              <a:t>bcho.tistory.com/948</a:t>
            </a:r>
            <a:endParaRPr lang="en-US" altLang="ko-KR" dirty="0" smtClean="0"/>
          </a:p>
          <a:p>
            <a:r>
              <a:rPr lang="en-US" altLang="ko-KR" dirty="0">
                <a:hlinkClick r:id="rId12"/>
              </a:rPr>
              <a:t>http://</a:t>
            </a:r>
            <a:r>
              <a:rPr lang="en-US" altLang="ko-KR" dirty="0" smtClean="0">
                <a:hlinkClick r:id="rId12"/>
              </a:rPr>
              <a:t>www.moreagile.net/2014/10/microservices.html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4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86" y="2024652"/>
            <a:ext cx="7624704" cy="39504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 trends - </a:t>
            </a:r>
            <a:r>
              <a:rPr lang="en-US" altLang="ko-KR" dirty="0" err="1" smtClean="0"/>
              <a:t>microservices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66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MSA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trike="sngStrike" dirty="0" err="1" smtClean="0"/>
              <a:t>MobileSuits</a:t>
            </a:r>
            <a:r>
              <a:rPr lang="en-US" altLang="ko-KR" dirty="0" err="1" smtClean="0"/>
              <a:t>MicroServicesArchitecture</a:t>
            </a:r>
            <a:r>
              <a:rPr lang="ko-KR" altLang="en-US" dirty="0" smtClean="0"/>
              <a:t>의 약어</a:t>
            </a:r>
            <a:endParaRPr lang="en-US" altLang="ko-KR" dirty="0" smtClean="0"/>
          </a:p>
          <a:p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ThoughtWorks</a:t>
            </a:r>
            <a:r>
              <a:rPr lang="ko-KR" altLang="en-US" dirty="0" smtClean="0"/>
              <a:t>의 </a:t>
            </a:r>
            <a:r>
              <a:rPr lang="en-US" altLang="ko-KR" dirty="0"/>
              <a:t>James Lewis</a:t>
            </a:r>
            <a:r>
              <a:rPr lang="ko-KR" altLang="en-US" dirty="0" smtClean="0"/>
              <a:t>가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Java, the Unix way</a:t>
            </a:r>
            <a:r>
              <a:rPr lang="ko-KR" altLang="en-US" dirty="0" smtClean="0"/>
              <a:t>라는 제목의 발표에서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처음으로 언급</a:t>
            </a:r>
            <a:endParaRPr lang="en-US" altLang="ko-KR" dirty="0" smtClean="0"/>
          </a:p>
          <a:p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 James Lewis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Martin Fowler</a:t>
            </a:r>
            <a:r>
              <a:rPr lang="ko-KR" altLang="en-US" dirty="0" smtClean="0"/>
              <a:t>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 smtClean="0"/>
              <a:t>Microservices</a:t>
            </a:r>
            <a:r>
              <a:rPr lang="ko-KR" altLang="en-US" dirty="0" smtClean="0"/>
              <a:t>라는 타이틀로 패러다임을 정립한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기사를 발표</a:t>
            </a:r>
            <a:endParaRPr lang="en-US" altLang="ko-KR" dirty="0"/>
          </a:p>
          <a:p>
            <a:pPr lvl="1"/>
            <a:r>
              <a:rPr lang="ko-KR" altLang="en-US" dirty="0" smtClean="0"/>
              <a:t>독립적이고 단순한 서비스로 전체 서비스를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거버넌스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아키텍처등에 있어서 완전한 독립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독립적인 팀이 각 서비스의 개발과 운영을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책임과 권한에 있어서 완전한 독립을 추구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6" name="Picture 2" descr="http://vignette2.wikia.nocookie.net/gundam/images/e/e5/Rx-178-movable-frame.png/revision/latest?cb=201205211217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88" y="1905000"/>
            <a:ext cx="2410497" cy="44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63792" y="6375212"/>
            <a:ext cx="112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© </a:t>
            </a:r>
            <a:r>
              <a:rPr lang="en-US" altLang="ko-KR" dirty="0" smtClean="0"/>
              <a:t>Sunrise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6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TS102804846</Template>
  <TotalTime>8623</TotalTime>
  <Words>1332</Words>
  <Application>Microsoft Office PowerPoint</Application>
  <PresentationFormat>Widescreen</PresentationFormat>
  <Paragraphs>361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 Unicode MS</vt:lpstr>
      <vt:lpstr>HGｺﾞｼｯｸM</vt:lpstr>
      <vt:lpstr>HY중고딕</vt:lpstr>
      <vt:lpstr>굴림체</vt:lpstr>
      <vt:lpstr>맑은 고딕</vt:lpstr>
      <vt:lpstr>Arial</vt:lpstr>
      <vt:lpstr>Consolas</vt:lpstr>
      <vt:lpstr>Corbel</vt:lpstr>
      <vt:lpstr>Wingdings</vt:lpstr>
      <vt:lpstr>Chalkboard 16x9</vt:lpstr>
      <vt:lpstr>MSA를 이용해 구현하는  고가용/고확장성 서비스</vt:lpstr>
      <vt:lpstr>자기소개</vt:lpstr>
      <vt:lpstr>Agenda</vt:lpstr>
      <vt:lpstr>오늘날의 소프트웨어들의 도전 과제들</vt:lpstr>
      <vt:lpstr>PowerPoint Presentation</vt:lpstr>
      <vt:lpstr>PowerPoint Presentation</vt:lpstr>
      <vt:lpstr>PowerPoint Presentation</vt:lpstr>
      <vt:lpstr>Google trends - microservices</vt:lpstr>
      <vt:lpstr>MSA란?</vt:lpstr>
      <vt:lpstr>Service-oriented architecture와 무엇이 다른가?</vt:lpstr>
      <vt:lpstr>마이크로서비스의 아홉가지 특징 http://martinfowler.com/articles/microservices.html</vt:lpstr>
      <vt:lpstr>Unix way</vt:lpstr>
      <vt:lpstr>PowerPoint Presentation</vt:lpstr>
      <vt:lpstr>PowerPoint Presentation</vt:lpstr>
      <vt:lpstr>Monolithic Architecture의 장/단점</vt:lpstr>
      <vt:lpstr>PowerPoint Presentation</vt:lpstr>
      <vt:lpstr>마이크로서비스 구현 예(도메인구성)</vt:lpstr>
      <vt:lpstr>마이크로서비스 구현 예(어플리케이션 구성)</vt:lpstr>
      <vt:lpstr>마이크로서비스 설계시 고려사항들</vt:lpstr>
      <vt:lpstr>Agenda</vt:lpstr>
      <vt:lpstr>도메인 주도 설계Domain-Driven Design</vt:lpstr>
      <vt:lpstr>플라톤의 이데아 모델</vt:lpstr>
      <vt:lpstr>DDD에서 얻을 수 있는 해법들</vt:lpstr>
      <vt:lpstr>PowerPoint Presentation</vt:lpstr>
      <vt:lpstr>PowerPoint Presentation</vt:lpstr>
      <vt:lpstr>Agenda</vt:lpstr>
      <vt:lpstr>마이크로서비스 설계시 고려사항들</vt:lpstr>
      <vt:lpstr>마이크로서비스의 구성예(Netflix)</vt:lpstr>
      <vt:lpstr>VMs의 문제점</vt:lpstr>
      <vt:lpstr>PowerPoint Presentation</vt:lpstr>
      <vt:lpstr>Docker란?</vt:lpstr>
      <vt:lpstr>PowerPoint Presentation</vt:lpstr>
      <vt:lpstr>벤치마크 결과(기동/종료) http://www.slideshare.net/Flux7Labs/performance-of-docker-vs-vms</vt:lpstr>
      <vt:lpstr>벤치마크 결과(I/O) http://domino.research.ibm.com/library/cyberdig.nsf/papers/0929052195DD819C85257D2300681E7B/$File/rc25482.pdf</vt:lpstr>
      <vt:lpstr>벤치마크 결과(MySql Throughput) http://domino.research.ibm.com/library/cyberdig.nsf/papers/0929052195DD819C85257D2300681E7B/$File/rc25482.pdf</vt:lpstr>
      <vt:lpstr>Docker의 이점</vt:lpstr>
      <vt:lpstr>Docker hub의 공식 저장소들</vt:lpstr>
      <vt:lpstr>Docker맛보기</vt:lpstr>
      <vt:lpstr>Vagrant를 이용한 Docker이미지 실행</vt:lpstr>
      <vt:lpstr>Agenda</vt:lpstr>
      <vt:lpstr>Spring Boot란?</vt:lpstr>
      <vt:lpstr>Spring Boot의 장점</vt:lpstr>
      <vt:lpstr>메모리사용량 비교</vt:lpstr>
      <vt:lpstr>Install - Maven</vt:lpstr>
      <vt:lpstr>Install - Gradle</vt:lpstr>
      <vt:lpstr>Hello</vt:lpstr>
      <vt:lpstr>Run</vt:lpstr>
      <vt:lpstr>SpringBoot를 Docker에서 실행하기(Linux)</vt:lpstr>
      <vt:lpstr>pom.xml</vt:lpstr>
      <vt:lpstr>Dockerfile</vt:lpstr>
      <vt:lpstr>Spring Boot 사용예: Spring Cloud Config https://github.com/spring-cloud/spring-cloud-config</vt:lpstr>
      <vt:lpstr>Spring Cloud Config 샘플코드</vt:lpstr>
      <vt:lpstr>Agenda</vt:lpstr>
      <vt:lpstr>API gateway pattern</vt:lpstr>
      <vt:lpstr>API gateway pattern</vt:lpstr>
      <vt:lpstr>API gateway pattern의 특징</vt:lpstr>
      <vt:lpstr>Agenda</vt:lpstr>
      <vt:lpstr>Reactive Microservices Architecture란?</vt:lpstr>
      <vt:lpstr>부작용 없는 동시성 프로그래밍</vt:lpstr>
      <vt:lpstr>Actor란?</vt:lpstr>
      <vt:lpstr>PowerPoint Presentation</vt:lpstr>
      <vt:lpstr>PowerPoint Presentation</vt:lpstr>
      <vt:lpstr>PowerPoint Presentation</vt:lpstr>
      <vt:lpstr> MSA를 이용한 대규모 서비스 구현 예  Optimizing the Netflix API http://techblog.netflix.com/2013/01/optimizing-netflix-api.html</vt:lpstr>
      <vt:lpstr>Hystrix </vt:lpstr>
      <vt:lpstr>PowerPoint Presentation</vt:lpstr>
      <vt:lpstr>Agenda</vt:lpstr>
      <vt:lpstr>PowerPoint Presentation</vt:lpstr>
      <vt:lpstr>Overhead</vt:lpstr>
      <vt:lpstr>MSA문제점과 해결책</vt:lpstr>
      <vt:lpstr>Agile개발과 MSA</vt:lpstr>
      <vt:lpstr>프로젝트에서 프로덕트로</vt:lpstr>
      <vt:lpstr>PowerPoint Presentation</vt:lpstr>
      <vt:lpstr>참고문헌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MSA를 이용해 구현하는 고가용/고확장성 서비스</dc:title>
  <dc:creator>dohyun</dc:creator>
  <cp:lastModifiedBy>dohyun</cp:lastModifiedBy>
  <cp:revision>129</cp:revision>
  <dcterms:created xsi:type="dcterms:W3CDTF">2015-01-14T15:32:47Z</dcterms:created>
  <dcterms:modified xsi:type="dcterms:W3CDTF">2015-01-20T15:20:07Z</dcterms:modified>
</cp:coreProperties>
</file>